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93" r:id="rId1"/>
    <p:sldMasterId id="2147483721" r:id="rId2"/>
    <p:sldMasterId id="2147483781" r:id="rId3"/>
  </p:sldMasterIdLst>
  <p:notesMasterIdLst>
    <p:notesMasterId r:id="rId54"/>
  </p:notesMasterIdLst>
  <p:handoutMasterIdLst>
    <p:handoutMasterId r:id="rId55"/>
  </p:handoutMasterIdLst>
  <p:sldIdLst>
    <p:sldId id="551" r:id="rId4"/>
    <p:sldId id="483" r:id="rId5"/>
    <p:sldId id="578" r:id="rId6"/>
    <p:sldId id="603" r:id="rId7"/>
    <p:sldId id="576" r:id="rId8"/>
    <p:sldId id="577" r:id="rId9"/>
    <p:sldId id="573" r:id="rId10"/>
    <p:sldId id="575" r:id="rId11"/>
    <p:sldId id="605" r:id="rId12"/>
    <p:sldId id="606" r:id="rId13"/>
    <p:sldId id="607" r:id="rId14"/>
    <p:sldId id="608" r:id="rId15"/>
    <p:sldId id="609" r:id="rId16"/>
    <p:sldId id="579" r:id="rId17"/>
    <p:sldId id="581" r:id="rId18"/>
    <p:sldId id="634" r:id="rId19"/>
    <p:sldId id="610" r:id="rId20"/>
    <p:sldId id="611" r:id="rId21"/>
    <p:sldId id="612" r:id="rId22"/>
    <p:sldId id="613" r:id="rId23"/>
    <p:sldId id="614" r:id="rId24"/>
    <p:sldId id="616" r:id="rId25"/>
    <p:sldId id="615" r:id="rId26"/>
    <p:sldId id="582" r:id="rId27"/>
    <p:sldId id="583" r:id="rId28"/>
    <p:sldId id="630" r:id="rId29"/>
    <p:sldId id="621" r:id="rId30"/>
    <p:sldId id="631" r:id="rId31"/>
    <p:sldId id="622" r:id="rId32"/>
    <p:sldId id="623" r:id="rId33"/>
    <p:sldId id="624" r:id="rId34"/>
    <p:sldId id="627" r:id="rId35"/>
    <p:sldId id="617" r:id="rId36"/>
    <p:sldId id="594" r:id="rId37"/>
    <p:sldId id="595" r:id="rId38"/>
    <p:sldId id="618" r:id="rId39"/>
    <p:sldId id="628" r:id="rId40"/>
    <p:sldId id="619" r:id="rId41"/>
    <p:sldId id="620" r:id="rId42"/>
    <p:sldId id="625" r:id="rId43"/>
    <p:sldId id="584" r:id="rId44"/>
    <p:sldId id="626" r:id="rId45"/>
    <p:sldId id="632" r:id="rId46"/>
    <p:sldId id="585" r:id="rId47"/>
    <p:sldId id="587" r:id="rId48"/>
    <p:sldId id="586" r:id="rId49"/>
    <p:sldId id="629" r:id="rId50"/>
    <p:sldId id="633" r:id="rId51"/>
    <p:sldId id="572" r:id="rId52"/>
    <p:sldId id="552" r:id="rId5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D7DABC-36E1-4BBF-B631-26FFE94421CD}">
          <p14:sldIdLst>
            <p14:sldId id="551"/>
            <p14:sldId id="483"/>
            <p14:sldId id="578"/>
            <p14:sldId id="603"/>
            <p14:sldId id="576"/>
            <p14:sldId id="577"/>
            <p14:sldId id="573"/>
            <p14:sldId id="575"/>
            <p14:sldId id="605"/>
            <p14:sldId id="606"/>
            <p14:sldId id="607"/>
            <p14:sldId id="608"/>
            <p14:sldId id="609"/>
            <p14:sldId id="579"/>
            <p14:sldId id="581"/>
            <p14:sldId id="634"/>
            <p14:sldId id="610"/>
            <p14:sldId id="611"/>
            <p14:sldId id="612"/>
            <p14:sldId id="613"/>
            <p14:sldId id="614"/>
            <p14:sldId id="616"/>
            <p14:sldId id="615"/>
            <p14:sldId id="582"/>
            <p14:sldId id="583"/>
            <p14:sldId id="630"/>
            <p14:sldId id="621"/>
            <p14:sldId id="631"/>
            <p14:sldId id="622"/>
            <p14:sldId id="623"/>
            <p14:sldId id="624"/>
            <p14:sldId id="627"/>
            <p14:sldId id="617"/>
            <p14:sldId id="594"/>
            <p14:sldId id="595"/>
            <p14:sldId id="618"/>
            <p14:sldId id="628"/>
            <p14:sldId id="619"/>
            <p14:sldId id="620"/>
            <p14:sldId id="625"/>
            <p14:sldId id="584"/>
            <p14:sldId id="626"/>
            <p14:sldId id="632"/>
            <p14:sldId id="585"/>
            <p14:sldId id="587"/>
            <p14:sldId id="586"/>
            <p14:sldId id="629"/>
            <p14:sldId id="633"/>
            <p14:sldId id="572"/>
            <p14:sldId id="5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Franks" initials="JF" lastIdx="1" clrIdx="0">
    <p:extLst>
      <p:ext uri="{19B8F6BF-5375-455C-9EA6-DF929625EA0E}">
        <p15:presenceInfo xmlns:p15="http://schemas.microsoft.com/office/powerpoint/2012/main" userId="S::jonathan.franks@breaktech.com::3a66aacd-cff3-45f1-a2c9-876d03599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D2E"/>
    <a:srgbClr val="13528B"/>
    <a:srgbClr val="99C837"/>
    <a:srgbClr val="7B7E7C"/>
    <a:srgbClr val="12284B"/>
    <a:srgbClr val="042E3A"/>
    <a:srgbClr val="8DDAEB"/>
    <a:srgbClr val="0E6D88"/>
    <a:srgbClr val="404040"/>
    <a:srgbClr val="F66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7"/>
  </p:normalViewPr>
  <p:slideViewPr>
    <p:cSldViewPr snapToGrid="0">
      <p:cViewPr varScale="1">
        <p:scale>
          <a:sx n="144" d="100"/>
          <a:sy n="144" d="100"/>
        </p:scale>
        <p:origin x="720" y="192"/>
      </p:cViewPr>
      <p:guideLst>
        <p:guide orient="horz" pos="2160"/>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11T13:26:42.861" idx="1">
    <p:pos x="5231" y="503"/>
    <p:text>Need definition of host-based-routing so I can talk about it a little.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vl1pPr>
          </a:lstStyle>
          <a:p>
            <a:endParaRPr lang="en-US">
              <a:latin typeface="Franklin Gothic Book"/>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5" tIns="46583" rIns="93165" bIns="46583" rtlCol="0"/>
          <a:lstStyle>
            <a:lvl1pPr algn="r">
              <a:defRPr sz="1200"/>
            </a:lvl1pPr>
          </a:lstStyle>
          <a:p>
            <a:fld id="{E618197E-D0A3-694D-BB5D-E47BF04C1842}" type="datetime1">
              <a:rPr lang="en-US" smtClean="0">
                <a:latin typeface="Franklin Gothic Book"/>
              </a:rPr>
              <a:t>3/22/19</a:t>
            </a:fld>
            <a:endParaRPr lang="en-US">
              <a:latin typeface="Franklin Gothic Book"/>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5" tIns="46583" rIns="93165" bIns="46583" rtlCol="0" anchor="b"/>
          <a:lstStyle>
            <a:lvl1pPr algn="l">
              <a:defRPr sz="1200"/>
            </a:lvl1pPr>
          </a:lstStyle>
          <a:p>
            <a:endParaRPr lang="en-US">
              <a:latin typeface="Franklin Gothic Book"/>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5" tIns="46583" rIns="93165" bIns="46583" rtlCol="0" anchor="b"/>
          <a:lstStyle>
            <a:lvl1pPr algn="r">
              <a:defRPr sz="1200"/>
            </a:lvl1pPr>
          </a:lstStyle>
          <a:p>
            <a:fld id="{18239050-DBD5-4A13-A44D-8C6CDA95BCFF}" type="slidenum">
              <a:rPr lang="en-US" smtClean="0">
                <a:latin typeface="Franklin Gothic Book"/>
              </a:rPr>
              <a:t>‹#›</a:t>
            </a:fld>
            <a:endParaRPr lang="en-US">
              <a:latin typeface="Franklin Gothic Book"/>
            </a:endParaRPr>
          </a:p>
        </p:txBody>
      </p:sp>
    </p:spTree>
    <p:extLst>
      <p:ext uri="{BB962C8B-B14F-4D97-AF65-F5344CB8AC3E}">
        <p14:creationId xmlns:p14="http://schemas.microsoft.com/office/powerpoint/2010/main" val="40059769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atin typeface="Franklin Gothic Book"/>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atin typeface="Franklin Gothic Book"/>
              </a:defRPr>
            </a:lvl1pPr>
          </a:lstStyle>
          <a:p>
            <a:fld id="{72792051-D94D-0844-B48A-BD4A38370BE9}" type="datetime1">
              <a:rPr lang="en-US" smtClean="0"/>
              <a:pPr/>
              <a:t>3/22/19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5" tIns="46583" rIns="93165" bIns="46583" rtlCol="0" anchor="b"/>
          <a:lstStyle>
            <a:lvl1pPr algn="l">
              <a:defRPr sz="1200">
                <a:latin typeface="Franklin Gothic Book"/>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atin typeface="Franklin Gothic Book"/>
              </a:defRPr>
            </a:lvl1pPr>
          </a:lstStyle>
          <a:p>
            <a:fld id="{8C0D6297-ACA2-42B2-B887-C83C6ED3DBA8}" type="slidenum">
              <a:rPr lang="en-US" smtClean="0"/>
              <a:pPr/>
              <a:t>‹#›</a:t>
            </a:fld>
            <a:endParaRPr lang="en-US"/>
          </a:p>
        </p:txBody>
      </p:sp>
    </p:spTree>
    <p:extLst>
      <p:ext uri="{BB962C8B-B14F-4D97-AF65-F5344CB8AC3E}">
        <p14:creationId xmlns:p14="http://schemas.microsoft.com/office/powerpoint/2010/main" val="40046450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Franklin Gothic Book"/>
        <a:ea typeface="+mn-ea"/>
        <a:cs typeface="+mn-cs"/>
      </a:defRPr>
    </a:lvl1pPr>
    <a:lvl2pPr marL="457200" algn="l" defTabSz="914400" rtl="0" eaLnBrk="1" latinLnBrk="0" hangingPunct="1">
      <a:defRPr sz="1200" kern="1200">
        <a:solidFill>
          <a:schemeClr val="tx1"/>
        </a:solidFill>
        <a:latin typeface="Franklin Gothic Book"/>
        <a:ea typeface="+mn-ea"/>
        <a:cs typeface="+mn-cs"/>
      </a:defRPr>
    </a:lvl2pPr>
    <a:lvl3pPr marL="914400" algn="l" defTabSz="914400" rtl="0" eaLnBrk="1" latinLnBrk="0" hangingPunct="1">
      <a:defRPr sz="1200" kern="1200">
        <a:solidFill>
          <a:schemeClr val="tx1"/>
        </a:solidFill>
        <a:latin typeface="Franklin Gothic Book"/>
        <a:ea typeface="+mn-ea"/>
        <a:cs typeface="+mn-cs"/>
      </a:defRPr>
    </a:lvl3pPr>
    <a:lvl4pPr marL="1371600" algn="l" defTabSz="914400" rtl="0" eaLnBrk="1" latinLnBrk="0" hangingPunct="1">
      <a:defRPr sz="1200" kern="1200">
        <a:solidFill>
          <a:schemeClr val="tx1"/>
        </a:solidFill>
        <a:latin typeface="Franklin Gothic Book"/>
        <a:ea typeface="+mn-ea"/>
        <a:cs typeface="+mn-cs"/>
      </a:defRPr>
    </a:lvl4pPr>
    <a:lvl5pPr marL="1828800" algn="l" defTabSz="914400" rtl="0" eaLnBrk="1" latinLnBrk="0" hangingPunct="1">
      <a:defRPr sz="1200" kern="1200">
        <a:solidFill>
          <a:schemeClr val="tx1"/>
        </a:solidFill>
        <a:latin typeface="Franklin Gothic Book"/>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D6297-ACA2-42B2-B887-C83C6ED3DBA8}" type="slidenum">
              <a:rPr lang="en-US" smtClean="0"/>
              <a:t>1</a:t>
            </a:fld>
            <a:endParaRPr lang="en-US"/>
          </a:p>
        </p:txBody>
      </p:sp>
    </p:spTree>
    <p:extLst>
      <p:ext uri="{BB962C8B-B14F-4D97-AF65-F5344CB8AC3E}">
        <p14:creationId xmlns:p14="http://schemas.microsoft.com/office/powerpoint/2010/main" val="170809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13</a:t>
            </a:fld>
            <a:endParaRPr lang="en-US"/>
          </a:p>
        </p:txBody>
      </p:sp>
    </p:spTree>
    <p:extLst>
      <p:ext uri="{BB962C8B-B14F-4D97-AF65-F5344CB8AC3E}">
        <p14:creationId xmlns:p14="http://schemas.microsoft.com/office/powerpoint/2010/main" val="216754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D6297-ACA2-42B2-B887-C83C6ED3DBA8}" type="slidenum">
              <a:rPr lang="en-US" smtClean="0"/>
              <a:t>14</a:t>
            </a:fld>
            <a:endParaRPr lang="en-US"/>
          </a:p>
        </p:txBody>
      </p:sp>
    </p:spTree>
    <p:extLst>
      <p:ext uri="{BB962C8B-B14F-4D97-AF65-F5344CB8AC3E}">
        <p14:creationId xmlns:p14="http://schemas.microsoft.com/office/powerpoint/2010/main" val="87654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17</a:t>
            </a:fld>
            <a:endParaRPr lang="en-US"/>
          </a:p>
        </p:txBody>
      </p:sp>
    </p:spTree>
    <p:extLst>
      <p:ext uri="{BB962C8B-B14F-4D97-AF65-F5344CB8AC3E}">
        <p14:creationId xmlns:p14="http://schemas.microsoft.com/office/powerpoint/2010/main" val="2217587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18</a:t>
            </a:fld>
            <a:endParaRPr lang="en-US"/>
          </a:p>
        </p:txBody>
      </p:sp>
    </p:spTree>
    <p:extLst>
      <p:ext uri="{BB962C8B-B14F-4D97-AF65-F5344CB8AC3E}">
        <p14:creationId xmlns:p14="http://schemas.microsoft.com/office/powerpoint/2010/main" val="647014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19</a:t>
            </a:fld>
            <a:endParaRPr lang="en-US"/>
          </a:p>
        </p:txBody>
      </p:sp>
    </p:spTree>
    <p:extLst>
      <p:ext uri="{BB962C8B-B14F-4D97-AF65-F5344CB8AC3E}">
        <p14:creationId xmlns:p14="http://schemas.microsoft.com/office/powerpoint/2010/main" val="260820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20</a:t>
            </a:fld>
            <a:endParaRPr lang="en-US"/>
          </a:p>
        </p:txBody>
      </p:sp>
    </p:spTree>
    <p:extLst>
      <p:ext uri="{BB962C8B-B14F-4D97-AF65-F5344CB8AC3E}">
        <p14:creationId xmlns:p14="http://schemas.microsoft.com/office/powerpoint/2010/main" val="309272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21</a:t>
            </a:fld>
            <a:endParaRPr lang="en-US"/>
          </a:p>
        </p:txBody>
      </p:sp>
    </p:spTree>
    <p:extLst>
      <p:ext uri="{BB962C8B-B14F-4D97-AF65-F5344CB8AC3E}">
        <p14:creationId xmlns:p14="http://schemas.microsoft.com/office/powerpoint/2010/main" val="1170283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22</a:t>
            </a:fld>
            <a:endParaRPr lang="en-US"/>
          </a:p>
        </p:txBody>
      </p:sp>
    </p:spTree>
    <p:extLst>
      <p:ext uri="{BB962C8B-B14F-4D97-AF65-F5344CB8AC3E}">
        <p14:creationId xmlns:p14="http://schemas.microsoft.com/office/powerpoint/2010/main" val="198093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23</a:t>
            </a:fld>
            <a:endParaRPr lang="en-US"/>
          </a:p>
        </p:txBody>
      </p:sp>
    </p:spTree>
    <p:extLst>
      <p:ext uri="{BB962C8B-B14F-4D97-AF65-F5344CB8AC3E}">
        <p14:creationId xmlns:p14="http://schemas.microsoft.com/office/powerpoint/2010/main" val="274845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D6297-ACA2-42B2-B887-C83C6ED3DBA8}" type="slidenum">
              <a:rPr lang="en-US" smtClean="0"/>
              <a:t>24</a:t>
            </a:fld>
            <a:endParaRPr lang="en-US"/>
          </a:p>
        </p:txBody>
      </p:sp>
    </p:spTree>
    <p:extLst>
      <p:ext uri="{BB962C8B-B14F-4D97-AF65-F5344CB8AC3E}">
        <p14:creationId xmlns:p14="http://schemas.microsoft.com/office/powerpoint/2010/main" val="87654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Title Page</a:t>
            </a:r>
          </a:p>
        </p:txBody>
      </p:sp>
      <p:sp>
        <p:nvSpPr>
          <p:cNvPr id="4" name="Slide Number Placeholder 3"/>
          <p:cNvSpPr>
            <a:spLocks noGrp="1"/>
          </p:cNvSpPr>
          <p:nvPr>
            <p:ph type="sldNum" sz="quarter" idx="10"/>
          </p:nvPr>
        </p:nvSpPr>
        <p:spPr/>
        <p:txBody>
          <a:bodyPr/>
          <a:lstStyle/>
          <a:p>
            <a:fld id="{8C0D6297-ACA2-42B2-B887-C83C6ED3DBA8}" type="slidenum">
              <a:rPr lang="en-US" smtClean="0"/>
              <a:t>2</a:t>
            </a:fld>
            <a:endParaRPr lang="en-US"/>
          </a:p>
        </p:txBody>
      </p:sp>
    </p:spTree>
    <p:extLst>
      <p:ext uri="{BB962C8B-B14F-4D97-AF65-F5344CB8AC3E}">
        <p14:creationId xmlns:p14="http://schemas.microsoft.com/office/powerpoint/2010/main" val="889453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We start with an empty AWS account (each customer app gets its own account). We customize our Terraform code and make it go, then the environment is ready within an hour or so. This used to take days of setting up stuff, remembering you're missing a dependency, re-setting it up, and so on.</a:t>
            </a:r>
          </a:p>
        </p:txBody>
      </p:sp>
      <p:sp>
        <p:nvSpPr>
          <p:cNvPr id="4" name="Slide Number Placeholder 3"/>
          <p:cNvSpPr>
            <a:spLocks noGrp="1"/>
          </p:cNvSpPr>
          <p:nvPr>
            <p:ph type="sldNum" sz="quarter" idx="5"/>
          </p:nvPr>
        </p:nvSpPr>
        <p:spPr/>
        <p:txBody>
          <a:bodyPr/>
          <a:lstStyle/>
          <a:p>
            <a:fld id="{8C0D6297-ACA2-42B2-B887-C83C6ED3DBA8}" type="slidenum">
              <a:rPr lang="en-US" smtClean="0"/>
              <a:pPr/>
              <a:t>25</a:t>
            </a:fld>
            <a:endParaRPr lang="en-US"/>
          </a:p>
        </p:txBody>
      </p:sp>
    </p:spTree>
    <p:extLst>
      <p:ext uri="{BB962C8B-B14F-4D97-AF65-F5344CB8AC3E}">
        <p14:creationId xmlns:p14="http://schemas.microsoft.com/office/powerpoint/2010/main" val="1844938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We have a set of TF modules that include config for additional services, like common config for every project, config for S3 that only some projects need, etc. We have a growing library of reusable TF modules.</a:t>
            </a:r>
          </a:p>
        </p:txBody>
      </p:sp>
      <p:sp>
        <p:nvSpPr>
          <p:cNvPr id="4" name="Slide Number Placeholder 3"/>
          <p:cNvSpPr>
            <a:spLocks noGrp="1"/>
          </p:cNvSpPr>
          <p:nvPr>
            <p:ph type="sldNum" sz="quarter" idx="5"/>
          </p:nvPr>
        </p:nvSpPr>
        <p:spPr/>
        <p:txBody>
          <a:bodyPr/>
          <a:lstStyle/>
          <a:p>
            <a:fld id="{8C0D6297-ACA2-42B2-B887-C83C6ED3DBA8}" type="slidenum">
              <a:rPr lang="en-US" smtClean="0"/>
              <a:pPr/>
              <a:t>26</a:t>
            </a:fld>
            <a:endParaRPr lang="en-US"/>
          </a:p>
        </p:txBody>
      </p:sp>
    </p:spTree>
    <p:extLst>
      <p:ext uri="{BB962C8B-B14F-4D97-AF65-F5344CB8AC3E}">
        <p14:creationId xmlns:p14="http://schemas.microsoft.com/office/powerpoint/2010/main" val="1219224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That keeps all of our secrets out of non-secure channels. No post-it notes, slack, email, text messages, etc. It's all secure.</a:t>
            </a:r>
          </a:p>
        </p:txBody>
      </p:sp>
      <p:sp>
        <p:nvSpPr>
          <p:cNvPr id="4" name="Slide Number Placeholder 3"/>
          <p:cNvSpPr>
            <a:spLocks noGrp="1"/>
          </p:cNvSpPr>
          <p:nvPr>
            <p:ph type="sldNum" sz="quarter" idx="5"/>
          </p:nvPr>
        </p:nvSpPr>
        <p:spPr/>
        <p:txBody>
          <a:bodyPr/>
          <a:lstStyle/>
          <a:p>
            <a:fld id="{8C0D6297-ACA2-42B2-B887-C83C6ED3DBA8}" type="slidenum">
              <a:rPr lang="en-US" smtClean="0"/>
              <a:pPr/>
              <a:t>27</a:t>
            </a:fld>
            <a:endParaRPr lang="en-US"/>
          </a:p>
        </p:txBody>
      </p:sp>
    </p:spTree>
    <p:extLst>
      <p:ext uri="{BB962C8B-B14F-4D97-AF65-F5344CB8AC3E}">
        <p14:creationId xmlns:p14="http://schemas.microsoft.com/office/powerpoint/2010/main" val="3684657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AWS SM checks each server for compliance.</a:t>
            </a:r>
          </a:p>
        </p:txBody>
      </p:sp>
      <p:sp>
        <p:nvSpPr>
          <p:cNvPr id="4" name="Slide Number Placeholder 3"/>
          <p:cNvSpPr>
            <a:spLocks noGrp="1"/>
          </p:cNvSpPr>
          <p:nvPr>
            <p:ph type="sldNum" sz="quarter" idx="5"/>
          </p:nvPr>
        </p:nvSpPr>
        <p:spPr/>
        <p:txBody>
          <a:bodyPr/>
          <a:lstStyle/>
          <a:p>
            <a:fld id="{8C0D6297-ACA2-42B2-B887-C83C6ED3DBA8}" type="slidenum">
              <a:rPr lang="en-US" smtClean="0"/>
              <a:pPr/>
              <a:t>29</a:t>
            </a:fld>
            <a:endParaRPr lang="en-US"/>
          </a:p>
        </p:txBody>
      </p:sp>
    </p:spTree>
    <p:extLst>
      <p:ext uri="{BB962C8B-B14F-4D97-AF65-F5344CB8AC3E}">
        <p14:creationId xmlns:p14="http://schemas.microsoft.com/office/powerpoint/2010/main" val="4171477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D6297-ACA2-42B2-B887-C83C6ED3DBA8}" type="slidenum">
              <a:rPr lang="en-US" smtClean="0"/>
              <a:t>33</a:t>
            </a:fld>
            <a:endParaRPr lang="en-US"/>
          </a:p>
        </p:txBody>
      </p:sp>
    </p:spTree>
    <p:extLst>
      <p:ext uri="{BB962C8B-B14F-4D97-AF65-F5344CB8AC3E}">
        <p14:creationId xmlns:p14="http://schemas.microsoft.com/office/powerpoint/2010/main" val="3716816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34</a:t>
            </a:fld>
            <a:endParaRPr lang="en-US"/>
          </a:p>
        </p:txBody>
      </p:sp>
    </p:spTree>
    <p:extLst>
      <p:ext uri="{BB962C8B-B14F-4D97-AF65-F5344CB8AC3E}">
        <p14:creationId xmlns:p14="http://schemas.microsoft.com/office/powerpoint/2010/main" val="475612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D6297-ACA2-42B2-B887-C83C6ED3DBA8}" type="slidenum">
              <a:rPr lang="en-US" smtClean="0"/>
              <a:t>40</a:t>
            </a:fld>
            <a:endParaRPr lang="en-US"/>
          </a:p>
        </p:txBody>
      </p:sp>
    </p:spTree>
    <p:extLst>
      <p:ext uri="{BB962C8B-B14F-4D97-AF65-F5344CB8AC3E}">
        <p14:creationId xmlns:p14="http://schemas.microsoft.com/office/powerpoint/2010/main" val="63847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D6297-ACA2-42B2-B887-C83C6ED3DBA8}" type="slidenum">
              <a:rPr lang="en-US" smtClean="0"/>
              <a:t>44</a:t>
            </a:fld>
            <a:endParaRPr lang="en-US"/>
          </a:p>
        </p:txBody>
      </p:sp>
    </p:spTree>
    <p:extLst>
      <p:ext uri="{BB962C8B-B14F-4D97-AF65-F5344CB8AC3E}">
        <p14:creationId xmlns:p14="http://schemas.microsoft.com/office/powerpoint/2010/main" val="876543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D6297-ACA2-42B2-B887-C83C6ED3DBA8}" type="slidenum">
              <a:rPr lang="en-US" smtClean="0"/>
              <a:pPr/>
              <a:t>50</a:t>
            </a:fld>
            <a:endParaRPr lang="en-US"/>
          </a:p>
        </p:txBody>
      </p:sp>
    </p:spTree>
    <p:extLst>
      <p:ext uri="{BB962C8B-B14F-4D97-AF65-F5344CB8AC3E}">
        <p14:creationId xmlns:p14="http://schemas.microsoft.com/office/powerpoint/2010/main" val="123118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D6297-ACA2-42B2-B887-C83C6ED3DBA8}" type="slidenum">
              <a:rPr lang="en-US" smtClean="0"/>
              <a:pPr/>
              <a:t>3</a:t>
            </a:fld>
            <a:endParaRPr lang="en-US"/>
          </a:p>
        </p:txBody>
      </p:sp>
    </p:spTree>
    <p:extLst>
      <p:ext uri="{BB962C8B-B14F-4D97-AF65-F5344CB8AC3E}">
        <p14:creationId xmlns:p14="http://schemas.microsoft.com/office/powerpoint/2010/main" val="348909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D6297-ACA2-42B2-B887-C83C6ED3DBA8}" type="slidenum">
              <a:rPr lang="en-US" smtClean="0"/>
              <a:t>7</a:t>
            </a:fld>
            <a:endParaRPr lang="en-US"/>
          </a:p>
        </p:txBody>
      </p:sp>
    </p:spTree>
    <p:extLst>
      <p:ext uri="{BB962C8B-B14F-4D97-AF65-F5344CB8AC3E}">
        <p14:creationId xmlns:p14="http://schemas.microsoft.com/office/powerpoint/2010/main" val="87654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8</a:t>
            </a:fld>
            <a:endParaRPr lang="en-US"/>
          </a:p>
        </p:txBody>
      </p:sp>
    </p:spTree>
    <p:extLst>
      <p:ext uri="{BB962C8B-B14F-4D97-AF65-F5344CB8AC3E}">
        <p14:creationId xmlns:p14="http://schemas.microsoft.com/office/powerpoint/2010/main" val="371929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9</a:t>
            </a:fld>
            <a:endParaRPr lang="en-US"/>
          </a:p>
        </p:txBody>
      </p:sp>
    </p:spTree>
    <p:extLst>
      <p:ext uri="{BB962C8B-B14F-4D97-AF65-F5344CB8AC3E}">
        <p14:creationId xmlns:p14="http://schemas.microsoft.com/office/powerpoint/2010/main" val="111277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10</a:t>
            </a:fld>
            <a:endParaRPr lang="en-US"/>
          </a:p>
        </p:txBody>
      </p:sp>
    </p:spTree>
    <p:extLst>
      <p:ext uri="{BB962C8B-B14F-4D97-AF65-F5344CB8AC3E}">
        <p14:creationId xmlns:p14="http://schemas.microsoft.com/office/powerpoint/2010/main" val="391670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11</a:t>
            </a:fld>
            <a:endParaRPr lang="en-US"/>
          </a:p>
        </p:txBody>
      </p:sp>
    </p:spTree>
    <p:extLst>
      <p:ext uri="{BB962C8B-B14F-4D97-AF65-F5344CB8AC3E}">
        <p14:creationId xmlns:p14="http://schemas.microsoft.com/office/powerpoint/2010/main" val="33731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D6297-ACA2-42B2-B887-C83C6ED3DBA8}" type="slidenum">
              <a:rPr lang="en-US" smtClean="0"/>
              <a:pPr/>
              <a:t>12</a:t>
            </a:fld>
            <a:endParaRPr lang="en-US"/>
          </a:p>
        </p:txBody>
      </p:sp>
    </p:spTree>
    <p:extLst>
      <p:ext uri="{BB962C8B-B14F-4D97-AF65-F5344CB8AC3E}">
        <p14:creationId xmlns:p14="http://schemas.microsoft.com/office/powerpoint/2010/main" val="817924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T Full Logo">
    <p:spTree>
      <p:nvGrpSpPr>
        <p:cNvPr id="1" name=""/>
        <p:cNvGrpSpPr/>
        <p:nvPr/>
      </p:nvGrpSpPr>
      <p:grpSpPr>
        <a:xfrm>
          <a:off x="0" y="0"/>
          <a:ext cx="0" cy="0"/>
          <a:chOff x="0" y="0"/>
          <a:chExt cx="0" cy="0"/>
        </a:xfrm>
      </p:grpSpPr>
      <p:pic>
        <p:nvPicPr>
          <p:cNvPr id="3" name="Picture 2" descr="BT_Primary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1413" y="742950"/>
            <a:ext cx="3561174" cy="3200400"/>
          </a:xfrm>
          <a:prstGeom prst="rect">
            <a:avLst/>
          </a:prstGeom>
        </p:spPr>
      </p:pic>
    </p:spTree>
    <p:extLst>
      <p:ext uri="{BB962C8B-B14F-4D97-AF65-F5344CB8AC3E}">
        <p14:creationId xmlns:p14="http://schemas.microsoft.com/office/powerpoint/2010/main" val="20484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14400" y="4767263"/>
            <a:ext cx="7086600" cy="274637"/>
          </a:xfrm>
          <a:prstGeom prst="rect">
            <a:avLst/>
          </a:prstGeom>
        </p:spPr>
        <p:txBody>
          <a:bodyPr/>
          <a:lstStyle/>
          <a:p>
            <a:r>
              <a:rPr lang="en-US"/>
              <a:t>Drupal 8 Hosting on AWS</a:t>
            </a:r>
          </a:p>
        </p:txBody>
      </p:sp>
      <p:sp>
        <p:nvSpPr>
          <p:cNvPr id="4" name="Slide Number Placeholder 3"/>
          <p:cNvSpPr>
            <a:spLocks noGrp="1"/>
          </p:cNvSpPr>
          <p:nvPr>
            <p:ph type="sldNum" sz="quarter" idx="11"/>
          </p:nvPr>
        </p:nvSpPr>
        <p:spPr>
          <a:xfrm>
            <a:off x="8229600" y="4767263"/>
            <a:ext cx="685800" cy="274637"/>
          </a:xfrm>
          <a:prstGeom prst="rect">
            <a:avLst/>
          </a:prstGeom>
        </p:spPr>
        <p:txBody>
          <a:bodyPr/>
          <a:lstStyle/>
          <a:p>
            <a:fld id="{8C643806-CA3A-2345-86A9-8492AD97AE76}" type="slidenum">
              <a:rPr lang="en-US" smtClean="0"/>
              <a:pPr/>
              <a:t>‹#›</a:t>
            </a:fld>
            <a:endParaRPr lang="en-US"/>
          </a:p>
        </p:txBody>
      </p:sp>
      <p:sp>
        <p:nvSpPr>
          <p:cNvPr id="6" name="Rectangle 5"/>
          <p:cNvSpPr/>
          <p:nvPr userDrawn="1"/>
        </p:nvSpPr>
        <p:spPr>
          <a:xfrm flipV="1">
            <a:off x="0" y="0"/>
            <a:ext cx="9144000" cy="7429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17375E"/>
              </a:solidFill>
              <a:latin typeface="Franklin Gothic Book"/>
            </a:endParaRPr>
          </a:p>
        </p:txBody>
      </p:sp>
      <p:sp>
        <p:nvSpPr>
          <p:cNvPr id="8" name="Text Placeholder 13"/>
          <p:cNvSpPr>
            <a:spLocks noGrp="1"/>
          </p:cNvSpPr>
          <p:nvPr>
            <p:ph type="body" sz="quarter" idx="12"/>
          </p:nvPr>
        </p:nvSpPr>
        <p:spPr>
          <a:xfrm>
            <a:off x="304800" y="1352550"/>
            <a:ext cx="4800600" cy="2819400"/>
          </a:xfrm>
          <a:prstGeom prst="rect">
            <a:avLst/>
          </a:prstGeom>
        </p:spPr>
        <p:txBody>
          <a:bodyPr vert="horz"/>
          <a:lstStyle>
            <a:lvl1pPr marL="342900" indent="-342900">
              <a:buFont typeface="+mj-lt"/>
              <a:buAutoNum type="arabicPeriod"/>
              <a:defRPr sz="1600" b="0">
                <a:solidFill>
                  <a:schemeClr val="tx1">
                    <a:lumMod val="65000"/>
                    <a:lumOff val="35000"/>
                  </a:schemeClr>
                </a:solidFill>
                <a:latin typeface="Franklin Gothic Book"/>
                <a:cs typeface="Franklin Gothic Book"/>
              </a:defRPr>
            </a:lvl1pPr>
            <a:lvl2pPr marL="457200" indent="0">
              <a:buFont typeface="+mj-lt"/>
              <a:buNone/>
              <a:defRPr>
                <a:solidFill>
                  <a:schemeClr val="tx1">
                    <a:lumMod val="65000"/>
                    <a:lumOff val="35000"/>
                  </a:schemeClr>
                </a:solidFill>
              </a:defRPr>
            </a:lvl2pPr>
            <a:lvl3pPr marL="914400" indent="0">
              <a:buFont typeface="+mj-lt"/>
              <a:buNone/>
              <a:defRPr>
                <a:solidFill>
                  <a:schemeClr val="tx1">
                    <a:lumMod val="65000"/>
                    <a:lumOff val="35000"/>
                  </a:schemeClr>
                </a:solidFill>
              </a:defRPr>
            </a:lvl3pPr>
            <a:lvl4pPr marL="1371600" indent="0">
              <a:buFont typeface="+mj-lt"/>
              <a:buNone/>
              <a:defRPr>
                <a:solidFill>
                  <a:schemeClr val="tx1">
                    <a:lumMod val="65000"/>
                    <a:lumOff val="35000"/>
                  </a:schemeClr>
                </a:solidFill>
              </a:defRPr>
            </a:lvl4pPr>
            <a:lvl5pPr marL="1828800" indent="0">
              <a:buFont typeface="+mj-lt"/>
              <a:buNone/>
              <a:defRPr>
                <a:solidFill>
                  <a:schemeClr val="tx1">
                    <a:lumMod val="65000"/>
                    <a:lumOff val="35000"/>
                  </a:schemeClr>
                </a:solidFill>
              </a:defRPr>
            </a:lvl5pPr>
          </a:lstStyle>
          <a:p>
            <a:pPr lvl="0"/>
            <a:r>
              <a:rPr lang="en-US"/>
              <a:t>Click to edit Master text styles</a:t>
            </a:r>
          </a:p>
          <a:p>
            <a:pPr lvl="0"/>
            <a:r>
              <a:rPr lang="en-US"/>
              <a:t>Second</a:t>
            </a:r>
          </a:p>
          <a:p>
            <a:pPr lvl="0"/>
            <a:r>
              <a:rPr lang="en-US"/>
              <a:t>Third</a:t>
            </a:r>
          </a:p>
          <a:p>
            <a:pPr lvl="0"/>
            <a:r>
              <a:rPr lang="en-US"/>
              <a:t>Fourth</a:t>
            </a:r>
          </a:p>
          <a:p>
            <a:pPr lvl="0"/>
            <a:r>
              <a:rPr lang="en-US"/>
              <a:t>Fifth</a:t>
            </a:r>
          </a:p>
        </p:txBody>
      </p:sp>
      <p:sp>
        <p:nvSpPr>
          <p:cNvPr id="9" name="Title 9"/>
          <p:cNvSpPr>
            <a:spLocks noGrp="1"/>
          </p:cNvSpPr>
          <p:nvPr>
            <p:ph type="title"/>
          </p:nvPr>
        </p:nvSpPr>
        <p:spPr>
          <a:xfrm>
            <a:off x="228600" y="-19050"/>
            <a:ext cx="8229600" cy="819150"/>
          </a:xfrm>
          <a:prstGeom prst="rect">
            <a:avLst/>
          </a:prstGeom>
        </p:spPr>
        <p:txBody>
          <a:bodyPr anchor="ctr"/>
          <a:lstStyle>
            <a:lvl1pPr algn="l">
              <a:defRPr lang="en-US" sz="3200" cap="all" dirty="0">
                <a:solidFill>
                  <a:srgbClr val="13538B"/>
                </a:solidFill>
                <a:latin typeface="Franklin Gothic Medium"/>
                <a:ea typeface="+mj-ea"/>
                <a:cs typeface="Franklin Gothic Medium"/>
              </a:defRPr>
            </a:lvl1pPr>
          </a:lstStyle>
          <a:p>
            <a:pPr marL="0" lvl="0" algn="l"/>
            <a:r>
              <a:rPr lang="en-US"/>
              <a:t>Click to edit Master title style</a:t>
            </a:r>
          </a:p>
        </p:txBody>
      </p:sp>
    </p:spTree>
    <p:extLst>
      <p:ext uri="{BB962C8B-B14F-4D97-AF65-F5344CB8AC3E}">
        <p14:creationId xmlns:p14="http://schemas.microsoft.com/office/powerpoint/2010/main" val="24863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5" name="Rectangle 4"/>
          <p:cNvSpPr/>
          <p:nvPr userDrawn="1"/>
        </p:nvSpPr>
        <p:spPr>
          <a:xfrm flipV="1">
            <a:off x="0" y="0"/>
            <a:ext cx="9144000" cy="7429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17375E"/>
              </a:solidFill>
              <a:latin typeface="Franklin Gothic Book"/>
            </a:endParaRPr>
          </a:p>
        </p:txBody>
      </p:sp>
      <p:sp>
        <p:nvSpPr>
          <p:cNvPr id="2" name="Title 1"/>
          <p:cNvSpPr>
            <a:spLocks noGrp="1"/>
          </p:cNvSpPr>
          <p:nvPr>
            <p:ph type="title"/>
          </p:nvPr>
        </p:nvSpPr>
        <p:spPr>
          <a:xfrm>
            <a:off x="228600" y="114300"/>
            <a:ext cx="8229600" cy="857250"/>
          </a:xfrm>
          <a:prstGeom prst="rect">
            <a:avLst/>
          </a:prstGeom>
        </p:spPr>
        <p:txBody>
          <a:bodyPr vert="horz"/>
          <a:lstStyle>
            <a:lvl1pPr algn="l">
              <a:defRPr lang="en-US" sz="3200" kern="1200" cap="all" dirty="0">
                <a:solidFill>
                  <a:srgbClr val="13538B"/>
                </a:solidFill>
                <a:latin typeface="Franklin Gothic Medium"/>
                <a:ea typeface="+mj-ea"/>
                <a:cs typeface="Franklin Gothic Medium"/>
              </a:defRPr>
            </a:lvl1pPr>
          </a:lstStyle>
          <a:p>
            <a:r>
              <a:rPr lang="en-US"/>
              <a:t>Click to edit Master title style</a:t>
            </a:r>
          </a:p>
        </p:txBody>
      </p:sp>
      <p:sp>
        <p:nvSpPr>
          <p:cNvPr id="3" name="Footer Placeholder 2"/>
          <p:cNvSpPr>
            <a:spLocks noGrp="1"/>
          </p:cNvSpPr>
          <p:nvPr>
            <p:ph type="ftr" sz="quarter" idx="10"/>
          </p:nvPr>
        </p:nvSpPr>
        <p:spPr>
          <a:xfrm>
            <a:off x="914400" y="4767263"/>
            <a:ext cx="7086600" cy="274637"/>
          </a:xfrm>
          <a:prstGeom prst="rect">
            <a:avLst/>
          </a:prstGeom>
        </p:spPr>
        <p:txBody>
          <a:bodyPr/>
          <a:lstStyle/>
          <a:p>
            <a:r>
              <a:rPr lang="en-US"/>
              <a:t>Drupal 8 Hosting on AWS</a:t>
            </a:r>
          </a:p>
        </p:txBody>
      </p:sp>
      <p:sp>
        <p:nvSpPr>
          <p:cNvPr id="4" name="Slide Number Placeholder 3"/>
          <p:cNvSpPr>
            <a:spLocks noGrp="1"/>
          </p:cNvSpPr>
          <p:nvPr>
            <p:ph type="sldNum" sz="quarter" idx="11"/>
          </p:nvPr>
        </p:nvSpPr>
        <p:spPr>
          <a:xfrm>
            <a:off x="8229600" y="4767263"/>
            <a:ext cx="685800" cy="274637"/>
          </a:xfrm>
          <a:prstGeom prst="rect">
            <a:avLst/>
          </a:prstGeom>
        </p:spPr>
        <p:txBody>
          <a:bodyPr/>
          <a:lstStyle/>
          <a:p>
            <a:fld id="{8C643806-CA3A-2345-86A9-8492AD97AE76}" type="slidenum">
              <a:rPr lang="en-US" smtClean="0"/>
              <a:pPr/>
              <a:t>‹#›</a:t>
            </a:fld>
            <a:endParaRPr lang="en-US"/>
          </a:p>
        </p:txBody>
      </p:sp>
      <p:sp>
        <p:nvSpPr>
          <p:cNvPr id="7" name="Text Placeholder 2"/>
          <p:cNvSpPr>
            <a:spLocks noGrp="1"/>
          </p:cNvSpPr>
          <p:nvPr>
            <p:ph type="body" sz="quarter" idx="13"/>
          </p:nvPr>
        </p:nvSpPr>
        <p:spPr>
          <a:xfrm>
            <a:off x="304800" y="1219200"/>
            <a:ext cx="7010400" cy="3028950"/>
          </a:xfrm>
          <a:prstGeom prst="rect">
            <a:avLst/>
          </a:prstGeom>
        </p:spPr>
        <p:txBody>
          <a:bodyPr/>
          <a:lstStyle>
            <a:lvl1pPr marL="0" marR="0" indent="0" algn="l" defTabSz="914400" rtl="0" eaLnBrk="1" fontAlgn="auto" latinLnBrk="0" hangingPunct="1">
              <a:lnSpc>
                <a:spcPct val="150000"/>
              </a:lnSpc>
              <a:spcBef>
                <a:spcPct val="20000"/>
              </a:spcBef>
              <a:spcAft>
                <a:spcPts val="0"/>
              </a:spcAft>
              <a:buClrTx/>
              <a:buSzTx/>
              <a:buFont typeface="Arial" pitchFamily="34" charset="0"/>
              <a:buNone/>
              <a:tabLst/>
              <a:defRPr sz="1800">
                <a:solidFill>
                  <a:schemeClr val="tx1">
                    <a:lumMod val="65000"/>
                    <a:lumOff val="35000"/>
                  </a:schemeClr>
                </a:solidFill>
                <a:latin typeface="Franklin Gothic Book"/>
                <a:cs typeface="Franklin Gothic Book"/>
              </a:defRPr>
            </a:lvl1pPr>
            <a:lvl2pPr marL="742950" indent="-285750">
              <a:buFont typeface="Arial"/>
              <a:buChar char="•"/>
              <a:defRPr sz="1600">
                <a:solidFill>
                  <a:schemeClr val="tx1">
                    <a:lumMod val="65000"/>
                    <a:lumOff val="35000"/>
                  </a:schemeClr>
                </a:solidFill>
                <a:latin typeface="Franklin Gothic Book"/>
                <a:cs typeface="Franklin Gothic Book"/>
              </a:defRPr>
            </a:lvl2pPr>
            <a:lvl3pPr marL="1143000" indent="-228600">
              <a:buFont typeface="Lucida Grande"/>
              <a:buChar char="›"/>
              <a:defRPr sz="1400" i="0">
                <a:solidFill>
                  <a:schemeClr val="tx1">
                    <a:lumMod val="65000"/>
                    <a:lumOff val="35000"/>
                  </a:schemeClr>
                </a:solidFill>
                <a:latin typeface="Franklin Gothic Book"/>
                <a:cs typeface="Franklin Gothic Book"/>
              </a:defRPr>
            </a:lvl3pPr>
            <a:lvl4pPr marL="1600200" indent="-228600">
              <a:buFont typeface="Arial"/>
              <a:buChar char="•"/>
              <a:defRPr sz="1200">
                <a:solidFill>
                  <a:schemeClr val="tx1">
                    <a:lumMod val="65000"/>
                    <a:lumOff val="35000"/>
                  </a:schemeClr>
                </a:solidFill>
                <a:latin typeface="Franklin Gothic Book"/>
                <a:cs typeface="Franklin Gothic Book"/>
              </a:defRPr>
            </a:lvl4pPr>
            <a:lvl5pPr marL="2057400" indent="-228600">
              <a:buFont typeface="Lucida Grande"/>
              <a:buChar char="›"/>
              <a:defRPr sz="1100">
                <a:solidFill>
                  <a:schemeClr val="tx1">
                    <a:lumMod val="65000"/>
                    <a:lumOff val="35000"/>
                  </a:schemeClr>
                </a:solidFill>
                <a:latin typeface="Franklin Gothic Book"/>
                <a:cs typeface="Franklin Gothic Book"/>
              </a:defRPr>
            </a:lvl5pPr>
            <a:lvl6pPr marL="2514600" indent="-228600">
              <a:buFont typeface="Lucida Grande"/>
              <a:buChar char="»"/>
              <a:defRPr i="1">
                <a:latin typeface="Times"/>
                <a:cs typeface="Time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1356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5" name="Rectangle 4"/>
          <p:cNvSpPr/>
          <p:nvPr userDrawn="1"/>
        </p:nvSpPr>
        <p:spPr>
          <a:xfrm flipV="1">
            <a:off x="0" y="0"/>
            <a:ext cx="9144000" cy="7429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17375E"/>
              </a:solidFill>
              <a:latin typeface="Franklin Gothic Book"/>
            </a:endParaRPr>
          </a:p>
        </p:txBody>
      </p:sp>
      <p:sp>
        <p:nvSpPr>
          <p:cNvPr id="2" name="Title 1"/>
          <p:cNvSpPr>
            <a:spLocks noGrp="1"/>
          </p:cNvSpPr>
          <p:nvPr>
            <p:ph type="title"/>
          </p:nvPr>
        </p:nvSpPr>
        <p:spPr>
          <a:xfrm>
            <a:off x="457200" y="76200"/>
            <a:ext cx="8229600" cy="742950"/>
          </a:xfrm>
          <a:prstGeom prst="rect">
            <a:avLst/>
          </a:prstGeom>
        </p:spPr>
        <p:txBody>
          <a:bodyPr vert="horz"/>
          <a:lstStyle>
            <a:lvl1pPr>
              <a:defRPr lang="en-US" sz="3200" kern="1200" cap="all" dirty="0">
                <a:solidFill>
                  <a:srgbClr val="13538B"/>
                </a:solidFill>
                <a:latin typeface="Franklin Gothic Medium"/>
                <a:ea typeface="+mj-ea"/>
                <a:cs typeface="Franklin Gothic Medium"/>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a:t>Drupal 8 Hosting on AWS</a:t>
            </a:r>
          </a:p>
        </p:txBody>
      </p:sp>
      <p:sp>
        <p:nvSpPr>
          <p:cNvPr id="4" name="Slide Number Placeholder 3"/>
          <p:cNvSpPr>
            <a:spLocks noGrp="1"/>
          </p:cNvSpPr>
          <p:nvPr>
            <p:ph type="sldNum" sz="quarter" idx="11"/>
          </p:nvPr>
        </p:nvSpPr>
        <p:spPr/>
        <p:txBody>
          <a:bodyPr/>
          <a:lstStyle/>
          <a:p>
            <a:fld id="{8C643806-CA3A-2345-86A9-8492AD97AE76}" type="slidenum">
              <a:rPr lang="en-US" smtClean="0"/>
              <a:pPr/>
              <a:t>‹#›</a:t>
            </a:fld>
            <a:endParaRPr lang="en-US"/>
          </a:p>
        </p:txBody>
      </p:sp>
      <p:sp>
        <p:nvSpPr>
          <p:cNvPr id="8" name="Text Placeholder 13"/>
          <p:cNvSpPr>
            <a:spLocks noGrp="1"/>
          </p:cNvSpPr>
          <p:nvPr>
            <p:ph type="body" sz="quarter" idx="12"/>
          </p:nvPr>
        </p:nvSpPr>
        <p:spPr>
          <a:xfrm>
            <a:off x="457200" y="1352550"/>
            <a:ext cx="8229600" cy="2819400"/>
          </a:xfrm>
          <a:prstGeom prst="rect">
            <a:avLst/>
          </a:prstGeom>
        </p:spPr>
        <p:txBody>
          <a:bodyPr vert="horz"/>
          <a:lstStyle>
            <a:lvl1pPr marL="0" indent="0" algn="ctr">
              <a:buFont typeface="+mj-lt"/>
              <a:buNone/>
              <a:defRPr sz="1600" b="0">
                <a:solidFill>
                  <a:schemeClr val="tx1">
                    <a:lumMod val="65000"/>
                    <a:lumOff val="35000"/>
                  </a:schemeClr>
                </a:solidFill>
                <a:latin typeface="Franklin Gothic Book"/>
                <a:cs typeface="Franklin Gothic Book"/>
              </a:defRPr>
            </a:lvl1pPr>
            <a:lvl2pPr marL="457200" indent="0">
              <a:buFont typeface="+mj-lt"/>
              <a:buNone/>
              <a:defRPr>
                <a:solidFill>
                  <a:schemeClr val="tx1">
                    <a:lumMod val="65000"/>
                    <a:lumOff val="35000"/>
                  </a:schemeClr>
                </a:solidFill>
              </a:defRPr>
            </a:lvl2pPr>
            <a:lvl3pPr marL="914400" indent="0">
              <a:buFont typeface="+mj-lt"/>
              <a:buNone/>
              <a:defRPr>
                <a:solidFill>
                  <a:schemeClr val="tx1">
                    <a:lumMod val="65000"/>
                    <a:lumOff val="35000"/>
                  </a:schemeClr>
                </a:solidFill>
              </a:defRPr>
            </a:lvl3pPr>
            <a:lvl4pPr marL="1371600" indent="0">
              <a:buFont typeface="+mj-lt"/>
              <a:buNone/>
              <a:defRPr>
                <a:solidFill>
                  <a:schemeClr val="tx1">
                    <a:lumMod val="65000"/>
                    <a:lumOff val="35000"/>
                  </a:schemeClr>
                </a:solidFill>
              </a:defRPr>
            </a:lvl4pPr>
            <a:lvl5pPr marL="1828800" indent="0">
              <a:buFont typeface="+mj-lt"/>
              <a:buNone/>
              <a:defRPr>
                <a:solidFill>
                  <a:schemeClr val="tx1">
                    <a:lumMod val="65000"/>
                    <a:lumOff val="35000"/>
                  </a:schemeClr>
                </a:solidFill>
              </a:defRPr>
            </a:lvl5pPr>
          </a:lstStyle>
          <a:p>
            <a:pPr lvl="0"/>
            <a:endParaRPr lang="en-US"/>
          </a:p>
        </p:txBody>
      </p:sp>
    </p:spTree>
    <p:extLst>
      <p:ext uri="{BB962C8B-B14F-4D97-AF65-F5344CB8AC3E}">
        <p14:creationId xmlns:p14="http://schemas.microsoft.com/office/powerpoint/2010/main" val="247510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Drupal 8 Hosting on AWS</a:t>
            </a:r>
          </a:p>
        </p:txBody>
      </p:sp>
      <p:sp>
        <p:nvSpPr>
          <p:cNvPr id="4" name="Slide Number Placeholder 3"/>
          <p:cNvSpPr>
            <a:spLocks noGrp="1"/>
          </p:cNvSpPr>
          <p:nvPr>
            <p:ph type="sldNum" sz="quarter" idx="11"/>
          </p:nvPr>
        </p:nvSpPr>
        <p:spPr/>
        <p:txBody>
          <a:bodyPr/>
          <a:lstStyle/>
          <a:p>
            <a:fld id="{8C643806-CA3A-2345-86A9-8492AD97AE76}" type="slidenum">
              <a:rPr lang="en-US" smtClean="0"/>
              <a:pPr/>
              <a:t>‹#›</a:t>
            </a:fld>
            <a:endParaRPr lang="en-US"/>
          </a:p>
        </p:txBody>
      </p:sp>
      <p:sp>
        <p:nvSpPr>
          <p:cNvPr id="6" name="Rectangle 5"/>
          <p:cNvSpPr/>
          <p:nvPr userDrawn="1"/>
        </p:nvSpPr>
        <p:spPr>
          <a:xfrm flipV="1">
            <a:off x="0" y="0"/>
            <a:ext cx="9144000" cy="7429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17375E"/>
              </a:solidFill>
              <a:latin typeface="Franklin Gothic Book"/>
            </a:endParaRPr>
          </a:p>
        </p:txBody>
      </p:sp>
      <p:sp>
        <p:nvSpPr>
          <p:cNvPr id="8" name="Text Placeholder 13"/>
          <p:cNvSpPr>
            <a:spLocks noGrp="1"/>
          </p:cNvSpPr>
          <p:nvPr>
            <p:ph type="body" sz="quarter" idx="12"/>
          </p:nvPr>
        </p:nvSpPr>
        <p:spPr>
          <a:xfrm>
            <a:off x="304800" y="1352550"/>
            <a:ext cx="4800600" cy="2819400"/>
          </a:xfrm>
          <a:prstGeom prst="rect">
            <a:avLst/>
          </a:prstGeom>
        </p:spPr>
        <p:txBody>
          <a:bodyPr vert="horz"/>
          <a:lstStyle>
            <a:lvl1pPr marL="342900" indent="-342900">
              <a:buFont typeface="+mj-lt"/>
              <a:buAutoNum type="arabicPeriod"/>
              <a:defRPr sz="1600" b="0">
                <a:solidFill>
                  <a:schemeClr val="tx1">
                    <a:lumMod val="65000"/>
                    <a:lumOff val="35000"/>
                  </a:schemeClr>
                </a:solidFill>
                <a:latin typeface="Franklin Gothic Book"/>
                <a:cs typeface="Franklin Gothic Book"/>
              </a:defRPr>
            </a:lvl1pPr>
            <a:lvl2pPr marL="457200" indent="0">
              <a:buFont typeface="+mj-lt"/>
              <a:buNone/>
              <a:defRPr>
                <a:solidFill>
                  <a:schemeClr val="tx1">
                    <a:lumMod val="65000"/>
                    <a:lumOff val="35000"/>
                  </a:schemeClr>
                </a:solidFill>
              </a:defRPr>
            </a:lvl2pPr>
            <a:lvl3pPr marL="914400" indent="0">
              <a:buFont typeface="+mj-lt"/>
              <a:buNone/>
              <a:defRPr>
                <a:solidFill>
                  <a:schemeClr val="tx1">
                    <a:lumMod val="65000"/>
                    <a:lumOff val="35000"/>
                  </a:schemeClr>
                </a:solidFill>
              </a:defRPr>
            </a:lvl3pPr>
            <a:lvl4pPr marL="1371600" indent="0">
              <a:buFont typeface="+mj-lt"/>
              <a:buNone/>
              <a:defRPr>
                <a:solidFill>
                  <a:schemeClr val="tx1">
                    <a:lumMod val="65000"/>
                    <a:lumOff val="35000"/>
                  </a:schemeClr>
                </a:solidFill>
              </a:defRPr>
            </a:lvl4pPr>
            <a:lvl5pPr marL="1828800" indent="0">
              <a:buFont typeface="+mj-lt"/>
              <a:buNone/>
              <a:defRPr>
                <a:solidFill>
                  <a:schemeClr val="tx1">
                    <a:lumMod val="65000"/>
                    <a:lumOff val="35000"/>
                  </a:schemeClr>
                </a:solidFill>
              </a:defRPr>
            </a:lvl5pPr>
          </a:lstStyle>
          <a:p>
            <a:pPr lvl="0"/>
            <a:r>
              <a:rPr lang="en-US"/>
              <a:t>Click to edit Master text styles</a:t>
            </a:r>
          </a:p>
          <a:p>
            <a:pPr lvl="0"/>
            <a:r>
              <a:rPr lang="en-US"/>
              <a:t>Second</a:t>
            </a:r>
          </a:p>
          <a:p>
            <a:pPr lvl="0"/>
            <a:r>
              <a:rPr lang="en-US"/>
              <a:t>Third</a:t>
            </a:r>
          </a:p>
          <a:p>
            <a:pPr lvl="0"/>
            <a:r>
              <a:rPr lang="en-US"/>
              <a:t>Fourth</a:t>
            </a:r>
          </a:p>
          <a:p>
            <a:pPr lvl="0"/>
            <a:r>
              <a:rPr lang="en-US"/>
              <a:t>Fifth</a:t>
            </a:r>
          </a:p>
        </p:txBody>
      </p:sp>
      <p:sp>
        <p:nvSpPr>
          <p:cNvPr id="9" name="Title 9"/>
          <p:cNvSpPr>
            <a:spLocks noGrp="1"/>
          </p:cNvSpPr>
          <p:nvPr>
            <p:ph type="title"/>
          </p:nvPr>
        </p:nvSpPr>
        <p:spPr>
          <a:xfrm>
            <a:off x="228600" y="-19050"/>
            <a:ext cx="8229600" cy="819150"/>
          </a:xfrm>
          <a:prstGeom prst="rect">
            <a:avLst/>
          </a:prstGeom>
        </p:spPr>
        <p:txBody>
          <a:bodyPr anchor="ctr"/>
          <a:lstStyle>
            <a:lvl1pPr algn="l">
              <a:defRPr lang="en-US" sz="3200" cap="all" dirty="0">
                <a:solidFill>
                  <a:srgbClr val="13538B"/>
                </a:solidFill>
                <a:latin typeface="Franklin Gothic Medium"/>
                <a:ea typeface="+mj-ea"/>
                <a:cs typeface="Franklin Gothic Medium"/>
              </a:defRPr>
            </a:lvl1pPr>
          </a:lstStyle>
          <a:p>
            <a:pPr marL="0" lvl="0" algn="l"/>
            <a:r>
              <a:rPr lang="en-US"/>
              <a:t>Click to edit Master title style</a:t>
            </a:r>
          </a:p>
        </p:txBody>
      </p:sp>
    </p:spTree>
    <p:extLst>
      <p:ext uri="{BB962C8B-B14F-4D97-AF65-F5344CB8AC3E}">
        <p14:creationId xmlns:p14="http://schemas.microsoft.com/office/powerpoint/2010/main" val="423237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Rectangle 4"/>
          <p:cNvSpPr/>
          <p:nvPr userDrawn="1"/>
        </p:nvSpPr>
        <p:spPr>
          <a:xfrm flipV="1">
            <a:off x="0" y="0"/>
            <a:ext cx="9144000" cy="7429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17375E"/>
              </a:solidFill>
              <a:latin typeface="Franklin Gothic Book"/>
            </a:endParaRPr>
          </a:p>
        </p:txBody>
      </p:sp>
      <p:sp>
        <p:nvSpPr>
          <p:cNvPr id="2" name="Title 1"/>
          <p:cNvSpPr>
            <a:spLocks noGrp="1"/>
          </p:cNvSpPr>
          <p:nvPr>
            <p:ph type="title"/>
          </p:nvPr>
        </p:nvSpPr>
        <p:spPr>
          <a:xfrm>
            <a:off x="228600" y="114300"/>
            <a:ext cx="8229600" cy="857250"/>
          </a:xfrm>
          <a:prstGeom prst="rect">
            <a:avLst/>
          </a:prstGeom>
        </p:spPr>
        <p:txBody>
          <a:bodyPr vert="horz"/>
          <a:lstStyle>
            <a:lvl1pPr algn="l">
              <a:defRPr lang="en-US" sz="3200" kern="1200" cap="all" dirty="0">
                <a:solidFill>
                  <a:srgbClr val="13538B"/>
                </a:solidFill>
                <a:latin typeface="Franklin Gothic Medium"/>
                <a:ea typeface="+mj-ea"/>
                <a:cs typeface="Franklin Gothic Medium"/>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a:t>Drupal 8 Hosting on AWS</a:t>
            </a:r>
          </a:p>
        </p:txBody>
      </p:sp>
      <p:sp>
        <p:nvSpPr>
          <p:cNvPr id="4" name="Slide Number Placeholder 3"/>
          <p:cNvSpPr>
            <a:spLocks noGrp="1"/>
          </p:cNvSpPr>
          <p:nvPr>
            <p:ph type="sldNum" sz="quarter" idx="11"/>
          </p:nvPr>
        </p:nvSpPr>
        <p:spPr/>
        <p:txBody>
          <a:bodyPr/>
          <a:lstStyle/>
          <a:p>
            <a:fld id="{8C643806-CA3A-2345-86A9-8492AD97AE76}" type="slidenum">
              <a:rPr lang="en-US" smtClean="0"/>
              <a:pPr/>
              <a:t>‹#›</a:t>
            </a:fld>
            <a:endParaRPr lang="en-US"/>
          </a:p>
        </p:txBody>
      </p:sp>
      <p:sp>
        <p:nvSpPr>
          <p:cNvPr id="7" name="Text Placeholder 2"/>
          <p:cNvSpPr>
            <a:spLocks noGrp="1"/>
          </p:cNvSpPr>
          <p:nvPr>
            <p:ph type="body" sz="quarter" idx="13"/>
          </p:nvPr>
        </p:nvSpPr>
        <p:spPr>
          <a:xfrm>
            <a:off x="304800" y="1219200"/>
            <a:ext cx="7010400" cy="3028950"/>
          </a:xfrm>
          <a:prstGeom prst="rect">
            <a:avLst/>
          </a:prstGeom>
        </p:spPr>
        <p:txBody>
          <a:bodyPr/>
          <a:lstStyle>
            <a:lvl1pPr marL="0" marR="0" indent="0" algn="l" defTabSz="914400" rtl="0" eaLnBrk="1" fontAlgn="auto" latinLnBrk="0" hangingPunct="1">
              <a:lnSpc>
                <a:spcPct val="150000"/>
              </a:lnSpc>
              <a:spcBef>
                <a:spcPct val="20000"/>
              </a:spcBef>
              <a:spcAft>
                <a:spcPts val="0"/>
              </a:spcAft>
              <a:buClrTx/>
              <a:buSzTx/>
              <a:buFont typeface="Arial" pitchFamily="34" charset="0"/>
              <a:buNone/>
              <a:tabLst/>
              <a:defRPr sz="1800">
                <a:solidFill>
                  <a:schemeClr val="tx1">
                    <a:lumMod val="65000"/>
                    <a:lumOff val="35000"/>
                  </a:schemeClr>
                </a:solidFill>
                <a:latin typeface="Franklin Gothic Book"/>
                <a:cs typeface="Franklin Gothic Book"/>
              </a:defRPr>
            </a:lvl1pPr>
            <a:lvl2pPr marL="742950" indent="-285750">
              <a:buFont typeface="Arial"/>
              <a:buChar char="•"/>
              <a:defRPr sz="1600">
                <a:solidFill>
                  <a:schemeClr val="tx1">
                    <a:lumMod val="65000"/>
                    <a:lumOff val="35000"/>
                  </a:schemeClr>
                </a:solidFill>
                <a:latin typeface="Franklin Gothic Book"/>
                <a:cs typeface="Franklin Gothic Book"/>
              </a:defRPr>
            </a:lvl2pPr>
            <a:lvl3pPr marL="1143000" indent="-228600">
              <a:buFont typeface="Lucida Grande"/>
              <a:buChar char="›"/>
              <a:defRPr sz="1400" i="0">
                <a:solidFill>
                  <a:schemeClr val="tx1">
                    <a:lumMod val="65000"/>
                    <a:lumOff val="35000"/>
                  </a:schemeClr>
                </a:solidFill>
                <a:latin typeface="Franklin Gothic Book"/>
                <a:cs typeface="Franklin Gothic Book"/>
              </a:defRPr>
            </a:lvl3pPr>
            <a:lvl4pPr marL="1600200" indent="-228600">
              <a:buFont typeface="Arial"/>
              <a:buChar char="•"/>
              <a:defRPr sz="1200">
                <a:solidFill>
                  <a:schemeClr val="tx1">
                    <a:lumMod val="65000"/>
                    <a:lumOff val="35000"/>
                  </a:schemeClr>
                </a:solidFill>
                <a:latin typeface="Franklin Gothic Book"/>
                <a:cs typeface="Franklin Gothic Book"/>
              </a:defRPr>
            </a:lvl4pPr>
            <a:lvl5pPr marL="2057400" indent="-228600">
              <a:buFont typeface="Lucida Grande"/>
              <a:buChar char="›"/>
              <a:defRPr sz="1100">
                <a:solidFill>
                  <a:schemeClr val="tx1">
                    <a:lumMod val="65000"/>
                    <a:lumOff val="35000"/>
                  </a:schemeClr>
                </a:solidFill>
                <a:latin typeface="Franklin Gothic Book"/>
                <a:cs typeface="Franklin Gothic Book"/>
              </a:defRPr>
            </a:lvl5pPr>
            <a:lvl6pPr marL="2514600" indent="-228600">
              <a:buFont typeface="Lucida Grande"/>
              <a:buChar char="»"/>
              <a:defRPr i="1">
                <a:latin typeface="Times"/>
                <a:cs typeface="Time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078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vert="horz"/>
          <a:lstStyle>
            <a:lvl1pPr>
              <a:defRPr>
                <a:latin typeface="Franklin Gothic Book"/>
              </a:defRPr>
            </a:lvl1pPr>
          </a:lstStyle>
          <a:p>
            <a:r>
              <a:rPr lang="en-US"/>
              <a:t>Click to edit Master title style</a:t>
            </a:r>
          </a:p>
        </p:txBody>
      </p:sp>
      <p:sp>
        <p:nvSpPr>
          <p:cNvPr id="3" name="Slide Number Placeholder 2"/>
          <p:cNvSpPr>
            <a:spLocks noGrp="1"/>
          </p:cNvSpPr>
          <p:nvPr>
            <p:ph type="sldNum" sz="quarter" idx="10"/>
          </p:nvPr>
        </p:nvSpPr>
        <p:spPr/>
        <p:txBody>
          <a:bodyPr/>
          <a:lstStyle/>
          <a:p>
            <a:pPr algn="r"/>
            <a:fld id="{FF0DA12C-6C71-EA42-80B2-C84EF7F53D50}" type="slidenum">
              <a:rPr lang="en-US" smtClean="0"/>
              <a:pPr algn="r"/>
              <a:t>‹#›</a:t>
            </a:fld>
            <a:endParaRPr lang="en-US"/>
          </a:p>
        </p:txBody>
      </p:sp>
    </p:spTree>
    <p:extLst>
      <p:ext uri="{BB962C8B-B14F-4D97-AF65-F5344CB8AC3E}">
        <p14:creationId xmlns:p14="http://schemas.microsoft.com/office/powerpoint/2010/main" val="8082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 Watermark">
    <p:spTree>
      <p:nvGrpSpPr>
        <p:cNvPr id="1" name=""/>
        <p:cNvGrpSpPr/>
        <p:nvPr/>
      </p:nvGrpSpPr>
      <p:grpSpPr>
        <a:xfrm>
          <a:off x="0" y="0"/>
          <a:ext cx="0" cy="0"/>
          <a:chOff x="0" y="0"/>
          <a:chExt cx="0" cy="0"/>
        </a:xfrm>
      </p:grpSpPr>
      <p:pic>
        <p:nvPicPr>
          <p:cNvPr id="3" name="Picture 2" descr="BT_Primary_Logo.eps"/>
          <p:cNvPicPr>
            <a:picLocks noChangeAspect="1"/>
          </p:cNvPicPr>
          <p:nvPr userDrawn="1"/>
        </p:nvPicPr>
        <p:blipFill rotWithShape="1">
          <a:blip r:embed="rId2">
            <a:extLst>
              <a:ext uri="{28A0092B-C50C-407E-A947-70E740481C1C}">
                <a14:useLocalDpi xmlns:a14="http://schemas.microsoft.com/office/drawing/2010/main" val="0"/>
              </a:ext>
            </a:extLst>
          </a:blip>
          <a:srcRect t="20694" b="38122"/>
          <a:stretch/>
        </p:blipFill>
        <p:spPr>
          <a:xfrm>
            <a:off x="2782870" y="1733550"/>
            <a:ext cx="3561174" cy="1318054"/>
          </a:xfrm>
          <a:prstGeom prst="rect">
            <a:avLst/>
          </a:prstGeom>
        </p:spPr>
      </p:pic>
    </p:spTree>
    <p:extLst>
      <p:ext uri="{BB962C8B-B14F-4D97-AF65-F5344CB8AC3E}">
        <p14:creationId xmlns:p14="http://schemas.microsoft.com/office/powerpoint/2010/main" val="41975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eck Title Page">
    <p:bg>
      <p:bgPr>
        <a:solidFill>
          <a:srgbClr val="13528B"/>
        </a:solidFill>
        <a:effectLst/>
      </p:bgPr>
    </p:bg>
    <p:spTree>
      <p:nvGrpSpPr>
        <p:cNvPr id="1" name=""/>
        <p:cNvGrpSpPr/>
        <p:nvPr/>
      </p:nvGrpSpPr>
      <p:grpSpPr>
        <a:xfrm>
          <a:off x="0" y="0"/>
          <a:ext cx="0" cy="0"/>
          <a:chOff x="0" y="0"/>
          <a:chExt cx="0" cy="0"/>
        </a:xfrm>
      </p:grpSpPr>
      <p:sp>
        <p:nvSpPr>
          <p:cNvPr id="6" name="Title 3"/>
          <p:cNvSpPr txBox="1">
            <a:spLocks/>
          </p:cNvSpPr>
          <p:nvPr userDrawn="1"/>
        </p:nvSpPr>
        <p:spPr>
          <a:xfrm>
            <a:off x="0" y="2171700"/>
            <a:ext cx="9144000" cy="527886"/>
          </a:xfrm>
          <a:prstGeom prst="rect">
            <a:avLst/>
          </a:prstGeom>
        </p:spPr>
        <p:txBody>
          <a:bodyPr/>
          <a:lstStyle>
            <a:lvl1pPr algn="ctr" defTabSz="914400" rtl="0" eaLnBrk="1" latinLnBrk="0" hangingPunct="1">
              <a:spcBef>
                <a:spcPct val="0"/>
              </a:spcBef>
              <a:buNone/>
              <a:defRPr sz="4400" kern="1200">
                <a:solidFill>
                  <a:srgbClr val="000000"/>
                </a:solidFill>
                <a:latin typeface="Century Gothic"/>
                <a:ea typeface="+mj-ea"/>
                <a:cs typeface="Century Gothic"/>
              </a:defRPr>
            </a:lvl1pPr>
          </a:lstStyle>
          <a:p>
            <a:endParaRPr lang="en-US" sz="4000">
              <a:solidFill>
                <a:srgbClr val="000000"/>
              </a:solidFill>
              <a:latin typeface="Franklin Gothic Medium"/>
              <a:cs typeface="Franklin Gothic Medium"/>
            </a:endParaRPr>
          </a:p>
        </p:txBody>
      </p:sp>
      <p:sp>
        <p:nvSpPr>
          <p:cNvPr id="4" name="Title 11"/>
          <p:cNvSpPr>
            <a:spLocks noGrp="1"/>
          </p:cNvSpPr>
          <p:nvPr>
            <p:ph type="title"/>
          </p:nvPr>
        </p:nvSpPr>
        <p:spPr>
          <a:xfrm>
            <a:off x="762000" y="2800350"/>
            <a:ext cx="6705600" cy="571500"/>
          </a:xfrm>
          <a:prstGeom prst="rect">
            <a:avLst/>
          </a:prstGeom>
        </p:spPr>
        <p:txBody>
          <a:bodyPr/>
          <a:lstStyle>
            <a:lvl1pPr algn="l">
              <a:defRPr sz="4800">
                <a:solidFill>
                  <a:schemeClr val="bg1"/>
                </a:solidFill>
                <a:latin typeface="Franklin Gothic Medium"/>
                <a:cs typeface="Franklin Gothic Medium"/>
              </a:defRPr>
            </a:lvl1pPr>
          </a:lstStyle>
          <a:p>
            <a:endParaRPr lang="en-US"/>
          </a:p>
        </p:txBody>
      </p:sp>
      <p:cxnSp>
        <p:nvCxnSpPr>
          <p:cNvPr id="8" name="Straight Connector 7"/>
          <p:cNvCxnSpPr/>
          <p:nvPr userDrawn="1"/>
        </p:nvCxnSpPr>
        <p:spPr>
          <a:xfrm>
            <a:off x="838200" y="2724150"/>
            <a:ext cx="533400" cy="0"/>
          </a:xfrm>
          <a:prstGeom prst="line">
            <a:avLst/>
          </a:prstGeom>
          <a:ln w="76200" cmpd="sng">
            <a:solidFill>
              <a:srgbClr val="99C8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4812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Blue Bg Green Line">
    <p:bg>
      <p:bgPr>
        <a:solidFill>
          <a:srgbClr val="13528B"/>
        </a:solid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9144000" cy="5143500"/>
          </a:xfrm>
          <a:prstGeom prst="rect">
            <a:avLst/>
          </a:prstGeom>
        </p:spPr>
        <p:txBody>
          <a:bodyPr vert="horz"/>
          <a:lstStyle>
            <a:lvl1pPr marL="0" indent="0">
              <a:buNone/>
              <a:defRPr>
                <a:latin typeface="Franklin Gothic Book"/>
              </a:defRPr>
            </a:lvl1pPr>
          </a:lstStyle>
          <a:p>
            <a:endParaRPr lang="en-US"/>
          </a:p>
        </p:txBody>
      </p:sp>
      <p:sp>
        <p:nvSpPr>
          <p:cNvPr id="6" name="Title 3"/>
          <p:cNvSpPr txBox="1">
            <a:spLocks/>
          </p:cNvSpPr>
          <p:nvPr userDrawn="1"/>
        </p:nvSpPr>
        <p:spPr>
          <a:xfrm>
            <a:off x="0" y="2171700"/>
            <a:ext cx="9144000" cy="527886"/>
          </a:xfrm>
          <a:prstGeom prst="rect">
            <a:avLst/>
          </a:prstGeom>
        </p:spPr>
        <p:txBody>
          <a:bodyPr/>
          <a:lstStyle>
            <a:lvl1pPr algn="ctr" defTabSz="914400" rtl="0" eaLnBrk="1" latinLnBrk="0" hangingPunct="1">
              <a:spcBef>
                <a:spcPct val="0"/>
              </a:spcBef>
              <a:buNone/>
              <a:defRPr sz="4400" kern="1200">
                <a:solidFill>
                  <a:srgbClr val="000000"/>
                </a:solidFill>
                <a:latin typeface="Century Gothic"/>
                <a:ea typeface="+mj-ea"/>
                <a:cs typeface="Century Gothic"/>
              </a:defRPr>
            </a:lvl1pPr>
          </a:lstStyle>
          <a:p>
            <a:endParaRPr lang="en-US" sz="4000">
              <a:solidFill>
                <a:srgbClr val="000000"/>
              </a:solidFill>
              <a:latin typeface="Franklin Gothic Medium"/>
              <a:cs typeface="Franklin Gothic Medium"/>
            </a:endParaRPr>
          </a:p>
        </p:txBody>
      </p:sp>
      <p:sp>
        <p:nvSpPr>
          <p:cNvPr id="4" name="Title 11"/>
          <p:cNvSpPr>
            <a:spLocks noGrp="1"/>
          </p:cNvSpPr>
          <p:nvPr>
            <p:ph type="title"/>
          </p:nvPr>
        </p:nvSpPr>
        <p:spPr>
          <a:xfrm>
            <a:off x="762000" y="2914650"/>
            <a:ext cx="6705600" cy="571500"/>
          </a:xfrm>
          <a:prstGeom prst="rect">
            <a:avLst/>
          </a:prstGeom>
        </p:spPr>
        <p:txBody>
          <a:bodyPr/>
          <a:lstStyle>
            <a:lvl1pPr algn="l">
              <a:defRPr sz="4000">
                <a:solidFill>
                  <a:schemeClr val="bg1"/>
                </a:solidFill>
                <a:latin typeface="Franklin Gothic Medium"/>
                <a:cs typeface="Franklin Gothic Medium"/>
              </a:defRPr>
            </a:lvl1pPr>
          </a:lstStyle>
          <a:p>
            <a:endParaRPr lang="en-US"/>
          </a:p>
        </p:txBody>
      </p:sp>
    </p:spTree>
    <p:extLst>
      <p:ext uri="{BB962C8B-B14F-4D97-AF65-F5344CB8AC3E}">
        <p14:creationId xmlns:p14="http://schemas.microsoft.com/office/powerpoint/2010/main" val="118280124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Orange Bg Green Line">
    <p:bg>
      <p:bgPr>
        <a:solidFill>
          <a:srgbClr val="EC5D2E"/>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5143500"/>
          </a:xfrm>
          <a:prstGeom prst="rect">
            <a:avLst/>
          </a:prstGeom>
        </p:spPr>
        <p:txBody>
          <a:bodyPr vert="horz"/>
          <a:lstStyle>
            <a:lvl1pPr marL="0" indent="0">
              <a:buNone/>
              <a:defRPr>
                <a:latin typeface="Franklin Gothic Book"/>
              </a:defRPr>
            </a:lvl1pPr>
          </a:lstStyle>
          <a:p>
            <a:endParaRPr lang="en-US"/>
          </a:p>
        </p:txBody>
      </p:sp>
      <p:sp>
        <p:nvSpPr>
          <p:cNvPr id="6" name="Title 11"/>
          <p:cNvSpPr>
            <a:spLocks noGrp="1"/>
          </p:cNvSpPr>
          <p:nvPr>
            <p:ph type="title"/>
          </p:nvPr>
        </p:nvSpPr>
        <p:spPr>
          <a:xfrm>
            <a:off x="762000" y="2914650"/>
            <a:ext cx="6705600" cy="571500"/>
          </a:xfrm>
          <a:prstGeom prst="rect">
            <a:avLst/>
          </a:prstGeom>
        </p:spPr>
        <p:txBody>
          <a:bodyPr/>
          <a:lstStyle>
            <a:lvl1pPr algn="l">
              <a:defRPr sz="4000">
                <a:solidFill>
                  <a:schemeClr val="bg1"/>
                </a:solidFill>
                <a:latin typeface="Franklin Gothic Medium"/>
                <a:cs typeface="Franklin Gothic Medium"/>
              </a:defRPr>
            </a:lvl1pPr>
          </a:lstStyle>
          <a:p>
            <a:endParaRPr lang="en-US"/>
          </a:p>
        </p:txBody>
      </p:sp>
    </p:spTree>
    <p:extLst>
      <p:ext uri="{BB962C8B-B14F-4D97-AF65-F5344CB8AC3E}">
        <p14:creationId xmlns:p14="http://schemas.microsoft.com/office/powerpoint/2010/main" val="31674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Green Bg Blue Line">
    <p:bg>
      <p:bgPr>
        <a:solidFill>
          <a:srgbClr val="99C837"/>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5143500"/>
          </a:xfrm>
          <a:prstGeom prst="rect">
            <a:avLst/>
          </a:prstGeom>
        </p:spPr>
        <p:txBody>
          <a:bodyPr vert="horz"/>
          <a:lstStyle>
            <a:lvl1pPr marL="0" indent="0">
              <a:buNone/>
              <a:defRPr>
                <a:latin typeface="Franklin Gothic Book"/>
              </a:defRPr>
            </a:lvl1pPr>
          </a:lstStyle>
          <a:p>
            <a:endParaRPr lang="en-US"/>
          </a:p>
        </p:txBody>
      </p:sp>
      <p:sp>
        <p:nvSpPr>
          <p:cNvPr id="6" name="Title 11"/>
          <p:cNvSpPr>
            <a:spLocks noGrp="1"/>
          </p:cNvSpPr>
          <p:nvPr>
            <p:ph type="title"/>
          </p:nvPr>
        </p:nvSpPr>
        <p:spPr>
          <a:xfrm>
            <a:off x="762000" y="2914650"/>
            <a:ext cx="6705600" cy="571500"/>
          </a:xfrm>
          <a:prstGeom prst="rect">
            <a:avLst/>
          </a:prstGeom>
        </p:spPr>
        <p:txBody>
          <a:bodyPr/>
          <a:lstStyle>
            <a:lvl1pPr algn="l">
              <a:defRPr sz="4000">
                <a:solidFill>
                  <a:schemeClr val="bg1"/>
                </a:solidFill>
                <a:latin typeface="Franklin Gothic Medium"/>
                <a:cs typeface="Franklin Gothic Medium"/>
              </a:defRPr>
            </a:lvl1pPr>
          </a:lstStyle>
          <a:p>
            <a:endParaRPr lang="en-US"/>
          </a:p>
        </p:txBody>
      </p:sp>
    </p:spTree>
    <p:extLst>
      <p:ext uri="{BB962C8B-B14F-4D97-AF65-F5344CB8AC3E}">
        <p14:creationId xmlns:p14="http://schemas.microsoft.com/office/powerpoint/2010/main" val="243602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and Title">
    <p:spTree>
      <p:nvGrpSpPr>
        <p:cNvPr id="1" name=""/>
        <p:cNvGrpSpPr/>
        <p:nvPr/>
      </p:nvGrpSpPr>
      <p:grpSpPr>
        <a:xfrm>
          <a:off x="0" y="0"/>
          <a:ext cx="0" cy="0"/>
          <a:chOff x="0" y="0"/>
          <a:chExt cx="0" cy="0"/>
        </a:xfrm>
      </p:grpSpPr>
      <p:sp>
        <p:nvSpPr>
          <p:cNvPr id="3" name="Rectangle 2"/>
          <p:cNvSpPr/>
          <p:nvPr userDrawn="1"/>
        </p:nvSpPr>
        <p:spPr>
          <a:xfrm flipV="1">
            <a:off x="0" y="0"/>
            <a:ext cx="9144000" cy="7429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17375E"/>
              </a:solidFill>
              <a:latin typeface="Franklin Gothic Book"/>
            </a:endParaRPr>
          </a:p>
        </p:txBody>
      </p:sp>
      <p:sp>
        <p:nvSpPr>
          <p:cNvPr id="4" name="Title 9"/>
          <p:cNvSpPr>
            <a:spLocks noGrp="1"/>
          </p:cNvSpPr>
          <p:nvPr>
            <p:ph type="title"/>
          </p:nvPr>
        </p:nvSpPr>
        <p:spPr>
          <a:xfrm>
            <a:off x="228600" y="-19050"/>
            <a:ext cx="8229600" cy="819150"/>
          </a:xfrm>
          <a:prstGeom prst="rect">
            <a:avLst/>
          </a:prstGeom>
        </p:spPr>
        <p:txBody>
          <a:bodyPr anchor="ctr"/>
          <a:lstStyle>
            <a:lvl1pPr algn="l">
              <a:defRPr lang="en-US" sz="3200" cap="all" dirty="0">
                <a:solidFill>
                  <a:srgbClr val="13538B"/>
                </a:solidFill>
                <a:latin typeface="Franklin Gothic Medium"/>
                <a:ea typeface="+mj-ea"/>
                <a:cs typeface="Franklin Gothic Medium"/>
              </a:defRPr>
            </a:lvl1pPr>
          </a:lstStyle>
          <a:p>
            <a:pPr marL="0" lvl="0" algn="l"/>
            <a:r>
              <a:rPr lang="en-US"/>
              <a:t>Click to edit Master title style</a:t>
            </a:r>
          </a:p>
        </p:txBody>
      </p:sp>
      <p:sp>
        <p:nvSpPr>
          <p:cNvPr id="5" name="Text Placeholder 13"/>
          <p:cNvSpPr>
            <a:spLocks noGrp="1"/>
          </p:cNvSpPr>
          <p:nvPr>
            <p:ph type="body" sz="quarter" idx="10"/>
          </p:nvPr>
        </p:nvSpPr>
        <p:spPr>
          <a:xfrm>
            <a:off x="304800" y="1352550"/>
            <a:ext cx="4800600" cy="2819400"/>
          </a:xfrm>
          <a:prstGeom prst="rect">
            <a:avLst/>
          </a:prstGeom>
        </p:spPr>
        <p:txBody>
          <a:bodyPr vert="horz"/>
          <a:lstStyle>
            <a:lvl1pPr marL="342900" indent="-342900">
              <a:buFont typeface="+mj-lt"/>
              <a:buAutoNum type="arabicPeriod"/>
              <a:defRPr sz="1600" b="0">
                <a:solidFill>
                  <a:schemeClr val="tx1">
                    <a:lumMod val="65000"/>
                    <a:lumOff val="35000"/>
                  </a:schemeClr>
                </a:solidFill>
                <a:latin typeface="Franklin Gothic Book"/>
                <a:cs typeface="Franklin Gothic Book"/>
              </a:defRPr>
            </a:lvl1pPr>
            <a:lvl2pPr marL="457200" indent="0">
              <a:buFont typeface="+mj-lt"/>
              <a:buNone/>
              <a:defRPr>
                <a:solidFill>
                  <a:schemeClr val="tx1">
                    <a:lumMod val="65000"/>
                    <a:lumOff val="35000"/>
                  </a:schemeClr>
                </a:solidFill>
              </a:defRPr>
            </a:lvl2pPr>
            <a:lvl3pPr marL="914400" indent="0">
              <a:buFont typeface="+mj-lt"/>
              <a:buNone/>
              <a:defRPr>
                <a:solidFill>
                  <a:schemeClr val="tx1">
                    <a:lumMod val="65000"/>
                    <a:lumOff val="35000"/>
                  </a:schemeClr>
                </a:solidFill>
              </a:defRPr>
            </a:lvl3pPr>
            <a:lvl4pPr marL="1371600" indent="0">
              <a:buFont typeface="+mj-lt"/>
              <a:buNone/>
              <a:defRPr>
                <a:solidFill>
                  <a:schemeClr val="tx1">
                    <a:lumMod val="65000"/>
                    <a:lumOff val="35000"/>
                  </a:schemeClr>
                </a:solidFill>
              </a:defRPr>
            </a:lvl4pPr>
            <a:lvl5pPr marL="1828800" indent="0">
              <a:buFont typeface="+mj-lt"/>
              <a:buNone/>
              <a:defRPr>
                <a:solidFill>
                  <a:schemeClr val="tx1">
                    <a:lumMod val="65000"/>
                    <a:lumOff val="35000"/>
                  </a:schemeClr>
                </a:solidFill>
              </a:defRPr>
            </a:lvl5pPr>
          </a:lstStyle>
          <a:p>
            <a:pPr lvl="0"/>
            <a:r>
              <a:rPr lang="en-US"/>
              <a:t>Click to edit Master text styles</a:t>
            </a:r>
          </a:p>
          <a:p>
            <a:pPr lvl="0"/>
            <a:r>
              <a:rPr lang="en-US"/>
              <a:t>Second</a:t>
            </a:r>
          </a:p>
          <a:p>
            <a:pPr lvl="0"/>
            <a:r>
              <a:rPr lang="en-US"/>
              <a:t>Third</a:t>
            </a:r>
          </a:p>
          <a:p>
            <a:pPr lvl="0"/>
            <a:r>
              <a:rPr lang="en-US"/>
              <a:t>Fourth</a:t>
            </a:r>
          </a:p>
          <a:p>
            <a:pPr lvl="0"/>
            <a:r>
              <a:rPr lang="en-US"/>
              <a:t>Fifth</a:t>
            </a:r>
          </a:p>
        </p:txBody>
      </p:sp>
    </p:spTree>
    <p:extLst>
      <p:ext uri="{BB962C8B-B14F-4D97-AF65-F5344CB8AC3E}">
        <p14:creationId xmlns:p14="http://schemas.microsoft.com/office/powerpoint/2010/main" val="171048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Title">
    <p:spTree>
      <p:nvGrpSpPr>
        <p:cNvPr id="1" name=""/>
        <p:cNvGrpSpPr/>
        <p:nvPr/>
      </p:nvGrpSpPr>
      <p:grpSpPr>
        <a:xfrm>
          <a:off x="0" y="0"/>
          <a:ext cx="0" cy="0"/>
          <a:chOff x="0" y="0"/>
          <a:chExt cx="0" cy="0"/>
        </a:xfrm>
      </p:grpSpPr>
      <p:sp>
        <p:nvSpPr>
          <p:cNvPr id="3" name="Rectangle 2"/>
          <p:cNvSpPr/>
          <p:nvPr userDrawn="1"/>
        </p:nvSpPr>
        <p:spPr>
          <a:xfrm flipV="1">
            <a:off x="0" y="0"/>
            <a:ext cx="9144000" cy="7429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17375E"/>
              </a:solidFill>
              <a:latin typeface="Franklin Gothic Book"/>
            </a:endParaRPr>
          </a:p>
        </p:txBody>
      </p:sp>
      <p:sp>
        <p:nvSpPr>
          <p:cNvPr id="6" name="Text Placeholder 13"/>
          <p:cNvSpPr>
            <a:spLocks noGrp="1"/>
          </p:cNvSpPr>
          <p:nvPr>
            <p:ph type="body" sz="quarter" idx="11"/>
          </p:nvPr>
        </p:nvSpPr>
        <p:spPr>
          <a:xfrm>
            <a:off x="457200" y="1352550"/>
            <a:ext cx="8229600" cy="2819400"/>
          </a:xfrm>
          <a:prstGeom prst="rect">
            <a:avLst/>
          </a:prstGeom>
        </p:spPr>
        <p:txBody>
          <a:bodyPr vert="horz"/>
          <a:lstStyle>
            <a:lvl1pPr marL="0" indent="0" algn="ctr">
              <a:buFont typeface="+mj-lt"/>
              <a:buNone/>
              <a:defRPr sz="1600" b="0">
                <a:solidFill>
                  <a:schemeClr val="tx1">
                    <a:lumMod val="65000"/>
                    <a:lumOff val="35000"/>
                  </a:schemeClr>
                </a:solidFill>
                <a:latin typeface="Franklin Gothic Book"/>
                <a:cs typeface="Franklin Gothic Book"/>
              </a:defRPr>
            </a:lvl1pPr>
            <a:lvl2pPr marL="457200" indent="0">
              <a:buFont typeface="+mj-lt"/>
              <a:buNone/>
              <a:defRPr>
                <a:solidFill>
                  <a:schemeClr val="tx1">
                    <a:lumMod val="65000"/>
                    <a:lumOff val="35000"/>
                  </a:schemeClr>
                </a:solidFill>
              </a:defRPr>
            </a:lvl2pPr>
            <a:lvl3pPr marL="914400" indent="0">
              <a:buFont typeface="+mj-lt"/>
              <a:buNone/>
              <a:defRPr>
                <a:solidFill>
                  <a:schemeClr val="tx1">
                    <a:lumMod val="65000"/>
                    <a:lumOff val="35000"/>
                  </a:schemeClr>
                </a:solidFill>
              </a:defRPr>
            </a:lvl3pPr>
            <a:lvl4pPr marL="1371600" indent="0">
              <a:buFont typeface="+mj-lt"/>
              <a:buNone/>
              <a:defRPr>
                <a:solidFill>
                  <a:schemeClr val="tx1">
                    <a:lumMod val="65000"/>
                    <a:lumOff val="35000"/>
                  </a:schemeClr>
                </a:solidFill>
              </a:defRPr>
            </a:lvl4pPr>
            <a:lvl5pPr marL="1828800" indent="0">
              <a:buFont typeface="+mj-lt"/>
              <a:buNone/>
              <a:defRPr>
                <a:solidFill>
                  <a:schemeClr val="tx1">
                    <a:lumMod val="65000"/>
                    <a:lumOff val="35000"/>
                  </a:schemeClr>
                </a:solidFill>
              </a:defRPr>
            </a:lvl5pPr>
          </a:lstStyle>
          <a:p>
            <a:pPr lvl="0"/>
            <a:endParaRPr lang="en-US"/>
          </a:p>
        </p:txBody>
      </p:sp>
      <p:sp>
        <p:nvSpPr>
          <p:cNvPr id="2" name="Title 1"/>
          <p:cNvSpPr>
            <a:spLocks noGrp="1"/>
          </p:cNvSpPr>
          <p:nvPr>
            <p:ph type="title"/>
          </p:nvPr>
        </p:nvSpPr>
        <p:spPr>
          <a:xfrm>
            <a:off x="457200" y="76201"/>
            <a:ext cx="8229600" cy="742949"/>
          </a:xfrm>
          <a:prstGeom prst="rect">
            <a:avLst/>
          </a:prstGeom>
        </p:spPr>
        <p:txBody>
          <a:bodyPr vert="horz"/>
          <a:lstStyle>
            <a:lvl1pPr marL="0" algn="ctr" defTabSz="457200" rtl="0" eaLnBrk="1" latinLnBrk="0" hangingPunct="1">
              <a:spcBef>
                <a:spcPct val="0"/>
              </a:spcBef>
              <a:buNone/>
              <a:defRPr lang="en-US" sz="3200" kern="1200" cap="all" dirty="0">
                <a:solidFill>
                  <a:srgbClr val="13538B"/>
                </a:solidFill>
                <a:latin typeface="Franklin Gothic Medium"/>
                <a:ea typeface="+mj-ea"/>
                <a:cs typeface="Franklin Gothic Medium"/>
              </a:defRPr>
            </a:lvl1pPr>
          </a:lstStyle>
          <a:p>
            <a:r>
              <a:rPr lang="en-US"/>
              <a:t>Click to edit Master title style</a:t>
            </a:r>
          </a:p>
        </p:txBody>
      </p:sp>
    </p:spTree>
    <p:extLst>
      <p:ext uri="{BB962C8B-B14F-4D97-AF65-F5344CB8AC3E}">
        <p14:creationId xmlns:p14="http://schemas.microsoft.com/office/powerpoint/2010/main" val="225273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143500"/>
          </a:xfrm>
          <a:prstGeom prst="rect">
            <a:avLst/>
          </a:prstGeom>
        </p:spPr>
        <p:txBody>
          <a:bodyPr vert="horz"/>
          <a:lstStyle>
            <a:lvl1pPr>
              <a:defRPr>
                <a:latin typeface="Franklin Gothic Book"/>
              </a:defRPr>
            </a:lvl1pPr>
          </a:lstStyle>
          <a:p>
            <a:endParaRPr lang="en-US"/>
          </a:p>
        </p:txBody>
      </p:sp>
    </p:spTree>
    <p:extLst>
      <p:ext uri="{BB962C8B-B14F-4D97-AF65-F5344CB8AC3E}">
        <p14:creationId xmlns:p14="http://schemas.microsoft.com/office/powerpoint/2010/main" val="408065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548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77" r:id="rId3"/>
    <p:sldLayoutId id="2147483812" r:id="rId4"/>
    <p:sldLayoutId id="2147483809" r:id="rId5"/>
    <p:sldLayoutId id="2147483814" r:id="rId6"/>
    <p:sldLayoutId id="2147483731" r:id="rId7"/>
    <p:sldLayoutId id="2147483817" r:id="rId8"/>
    <p:sldLayoutId id="2147483822" r:id="rId9"/>
    <p:sldLayoutId id="2147483824" r:id="rId10"/>
    <p:sldLayoutId id="2147483825"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04800" y="4629150"/>
            <a:ext cx="8610600" cy="0"/>
          </a:xfrm>
          <a:prstGeom prst="line">
            <a:avLst/>
          </a:prstGeom>
          <a:ln w="19050"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5" name="Picture 4" descr="bt.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00" y="4705350"/>
            <a:ext cx="515252" cy="386439"/>
          </a:xfrm>
          <a:prstGeom prst="rect">
            <a:avLst/>
          </a:prstGeom>
        </p:spPr>
      </p:pic>
      <p:sp>
        <p:nvSpPr>
          <p:cNvPr id="3" name="Footer Placeholder 2"/>
          <p:cNvSpPr>
            <a:spLocks noGrp="1"/>
          </p:cNvSpPr>
          <p:nvPr>
            <p:ph type="ftr" sz="quarter" idx="3"/>
          </p:nvPr>
        </p:nvSpPr>
        <p:spPr>
          <a:xfrm>
            <a:off x="914400" y="4767263"/>
            <a:ext cx="7086600" cy="274637"/>
          </a:xfrm>
          <a:prstGeom prst="rect">
            <a:avLst/>
          </a:prstGeom>
        </p:spPr>
        <p:txBody>
          <a:bodyPr vert="horz" lIns="91440" tIns="45720" rIns="91440" bIns="45720" rtlCol="0" anchor="ctr"/>
          <a:lstStyle>
            <a:lvl1pPr algn="ctr">
              <a:defRPr lang="en-US" sz="1600" b="0" i="0" kern="1200" cap="all" dirty="0">
                <a:solidFill>
                  <a:srgbClr val="A6A6A6"/>
                </a:solidFill>
                <a:latin typeface="Franklin Gothic Medium"/>
                <a:ea typeface="+mn-ea"/>
                <a:cs typeface="Franklin Gothic Medium"/>
              </a:defRPr>
            </a:lvl1pPr>
          </a:lstStyle>
          <a:p>
            <a:r>
              <a:rPr lang="en-US"/>
              <a:t>Drupal 8 Hosting on AWS</a:t>
            </a:r>
          </a:p>
        </p:txBody>
      </p:sp>
      <p:sp>
        <p:nvSpPr>
          <p:cNvPr id="6" name="Slide Number Placeholder 5"/>
          <p:cNvSpPr>
            <a:spLocks noGrp="1"/>
          </p:cNvSpPr>
          <p:nvPr>
            <p:ph type="sldNum" sz="quarter" idx="4"/>
          </p:nvPr>
        </p:nvSpPr>
        <p:spPr>
          <a:xfrm>
            <a:off x="8229600" y="4767263"/>
            <a:ext cx="685800" cy="274637"/>
          </a:xfrm>
          <a:prstGeom prst="rect">
            <a:avLst/>
          </a:prstGeom>
        </p:spPr>
        <p:txBody>
          <a:bodyPr vert="horz" lIns="91440" tIns="45720" rIns="91440" bIns="45720" rtlCol="0" anchor="ctr"/>
          <a:lstStyle>
            <a:lvl1pPr marL="0" algn="r" defTabSz="914400" rtl="0" eaLnBrk="1" latinLnBrk="0" hangingPunct="1">
              <a:defRPr lang="en-US" sz="1400" b="1" kern="1200" smtClean="0">
                <a:solidFill>
                  <a:srgbClr val="A6A6A6"/>
                </a:solidFill>
                <a:latin typeface="Franklin Gothic Book"/>
                <a:ea typeface="+mn-ea"/>
                <a:cs typeface="Franklin Gothic Book"/>
              </a:defRPr>
            </a:lvl1pPr>
          </a:lstStyle>
          <a:p>
            <a:fld id="{8C643806-CA3A-2345-86A9-8492AD97AE76}" type="slidenum">
              <a:rPr lang="en-US" smtClean="0"/>
              <a:pPr/>
              <a:t>‹#›</a:t>
            </a:fld>
            <a:endParaRPr lang="en-US"/>
          </a:p>
        </p:txBody>
      </p:sp>
    </p:spTree>
    <p:extLst>
      <p:ext uri="{BB962C8B-B14F-4D97-AF65-F5344CB8AC3E}">
        <p14:creationId xmlns:p14="http://schemas.microsoft.com/office/powerpoint/2010/main" val="28475918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Lst>
  <p:hf hdr="0" dt="0"/>
  <p:txStyles>
    <p:titleStyle>
      <a:lvl1pPr algn="ctr" defTabSz="914400" rtl="0" eaLnBrk="1" latinLnBrk="0" hangingPunct="1">
        <a:spcBef>
          <a:spcPct val="0"/>
        </a:spcBef>
        <a:buNone/>
        <a:defRPr sz="3200" kern="1200" cap="all">
          <a:solidFill>
            <a:schemeClr val="tx1">
              <a:lumMod val="85000"/>
              <a:lumOff val="15000"/>
            </a:schemeClr>
          </a:solidFill>
          <a:latin typeface="Helvetica Neue Bold Condensed"/>
          <a:ea typeface="+mj-ea"/>
          <a:cs typeface="Helvetica Neue Bold Condensed"/>
        </a:defRPr>
      </a:lvl1pPr>
    </p:titleStyle>
    <p:bodyStyle>
      <a:lvl1pPr marL="0" indent="0" algn="l" defTabSz="914400" rtl="0" eaLnBrk="1" latinLnBrk="0" hangingPunct="1">
        <a:spcBef>
          <a:spcPct val="20000"/>
        </a:spcBef>
        <a:buFont typeface="Arial" pitchFamily="34" charset="0"/>
        <a:buNone/>
        <a:defRPr sz="3200" b="0" i="0" kern="1200">
          <a:solidFill>
            <a:schemeClr val="tx1">
              <a:lumMod val="85000"/>
              <a:lumOff val="15000"/>
            </a:schemeClr>
          </a:solidFill>
          <a:latin typeface="Helvetica Neue Bold Condensed"/>
          <a:ea typeface="+mn-ea"/>
          <a:cs typeface="Helvetica Neue Bold Condensed"/>
        </a:defRPr>
      </a:lvl1pPr>
      <a:lvl2pPr marL="742950" indent="-285750" algn="l" defTabSz="914400" rtl="0" eaLnBrk="1" latinLnBrk="0" hangingPunct="1">
        <a:spcBef>
          <a:spcPct val="20000"/>
        </a:spcBef>
        <a:buFont typeface="Arial"/>
        <a:buChar char="•"/>
        <a:defRPr sz="2800" kern="1200">
          <a:solidFill>
            <a:schemeClr val="tx1">
              <a:lumMod val="85000"/>
              <a:lumOff val="15000"/>
            </a:schemeClr>
          </a:solidFill>
          <a:latin typeface="Helvetica Neue Bold Condensed"/>
          <a:ea typeface="+mn-ea"/>
          <a:cs typeface="Helvetica Neue Bold Condensed"/>
        </a:defRPr>
      </a:lvl2pPr>
      <a:lvl3pPr marL="1143000" indent="-228600" algn="l" defTabSz="914400" rtl="0" eaLnBrk="1" latinLnBrk="0" hangingPunct="1">
        <a:spcBef>
          <a:spcPct val="20000"/>
        </a:spcBef>
        <a:buFont typeface="Lucida Grande"/>
        <a:buChar char="›"/>
        <a:defRPr sz="2400" kern="1200">
          <a:solidFill>
            <a:schemeClr val="tx1">
              <a:lumMod val="85000"/>
              <a:lumOff val="15000"/>
            </a:schemeClr>
          </a:solidFill>
          <a:latin typeface="Helvetica Neue Bold Condensed"/>
          <a:ea typeface="+mn-ea"/>
          <a:cs typeface="Helvetica Neue Bold Condensed"/>
        </a:defRPr>
      </a:lvl3pPr>
      <a:lvl4pPr marL="1600200" indent="-228600" algn="l" defTabSz="914400" rtl="0" eaLnBrk="1" latinLnBrk="0" hangingPunct="1">
        <a:spcBef>
          <a:spcPct val="20000"/>
        </a:spcBef>
        <a:buFont typeface="Arial"/>
        <a:buChar char="•"/>
        <a:defRPr sz="2000" kern="1200">
          <a:solidFill>
            <a:schemeClr val="tx1">
              <a:lumMod val="85000"/>
              <a:lumOff val="15000"/>
            </a:schemeClr>
          </a:solidFill>
          <a:latin typeface="Helvetica Neue Bold Condensed"/>
          <a:ea typeface="+mn-ea"/>
          <a:cs typeface="Helvetica Neue Bold Condensed"/>
        </a:defRPr>
      </a:lvl4pPr>
      <a:lvl5pPr marL="2057400" indent="-228600" algn="l" defTabSz="914400" rtl="0" eaLnBrk="1" latinLnBrk="0" hangingPunct="1">
        <a:spcBef>
          <a:spcPct val="20000"/>
        </a:spcBef>
        <a:buFont typeface="Lucida Grande"/>
        <a:buChar char="›"/>
        <a:defRPr sz="2000" kern="1200">
          <a:solidFill>
            <a:schemeClr val="tx1">
              <a:lumMod val="85000"/>
              <a:lumOff val="15000"/>
            </a:schemeClr>
          </a:solidFill>
          <a:latin typeface="Helvetica Neue Bold Condensed"/>
          <a:ea typeface="+mn-ea"/>
          <a:cs typeface="Helvetica Neue Bold Condensed"/>
        </a:defRPr>
      </a:lvl5pPr>
      <a:lvl6pPr marL="2514600" indent="-228600" algn="l" defTabSz="914400" rtl="0" eaLnBrk="1" latinLnBrk="0" hangingPunct="1">
        <a:spcBef>
          <a:spcPct val="20000"/>
        </a:spcBef>
        <a:buFont typeface="Lucida Grande"/>
        <a:buChar char="»"/>
        <a:defRPr sz="2000" i="1" kern="1200">
          <a:solidFill>
            <a:schemeClr val="tx1">
              <a:lumMod val="85000"/>
              <a:lumOff val="15000"/>
            </a:schemeClr>
          </a:solidFill>
          <a:latin typeface="Georgia"/>
          <a:ea typeface="+mn-ea"/>
          <a:cs typeface="Georgia"/>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4767263"/>
            <a:ext cx="2133600" cy="274637"/>
          </a:xfrm>
          <a:prstGeom prst="rect">
            <a:avLst/>
          </a:prstGeom>
        </p:spPr>
        <p:txBody>
          <a:bodyPr vert="horz" lIns="91440" tIns="45720" rIns="91440" bIns="45720" rtlCol="0" anchor="ctr"/>
          <a:lstStyle>
            <a:lvl1pPr>
              <a:defRPr lang="en-US" sz="1600" b="0" i="0" cap="all" smtClean="0">
                <a:solidFill>
                  <a:srgbClr val="A6A6A6"/>
                </a:solidFill>
                <a:latin typeface="Franklin Gothic Medium"/>
                <a:cs typeface="Franklin Gothic Medium"/>
              </a:defRPr>
            </a:lvl1pPr>
          </a:lstStyle>
          <a:p>
            <a:pPr algn="r"/>
            <a:fld id="{FF0DA12C-6C71-EA42-80B2-C84EF7F53D50}" type="slidenum">
              <a:rPr lang="en-US" smtClean="0"/>
              <a:pPr algn="r"/>
              <a:t>‹#›</a:t>
            </a:fld>
            <a:endParaRPr lang="en-US"/>
          </a:p>
        </p:txBody>
      </p:sp>
    </p:spTree>
    <p:extLst>
      <p:ext uri="{BB962C8B-B14F-4D97-AF65-F5344CB8AC3E}">
        <p14:creationId xmlns:p14="http://schemas.microsoft.com/office/powerpoint/2010/main" val="3012439386"/>
      </p:ext>
    </p:extLst>
  </p:cSld>
  <p:clrMap bg1="lt1" tx1="dk1" bg2="lt2" tx2="dk2" accent1="accent1" accent2="accent2" accent3="accent3" accent4="accent4" accent5="accent5" accent6="accent6" hlink="hlink" folHlink="folHlink"/>
  <p:sldLayoutIdLst>
    <p:sldLayoutId id="2147483821"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www.breaktech.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38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10</a:t>
            </a:fld>
            <a:endParaRPr lang="en-US"/>
          </a:p>
        </p:txBody>
      </p:sp>
      <p:sp>
        <p:nvSpPr>
          <p:cNvPr id="7" name="Text Placeholder 6"/>
          <p:cNvSpPr>
            <a:spLocks noGrp="1"/>
          </p:cNvSpPr>
          <p:nvPr>
            <p:ph type="body" sz="quarter" idx="12"/>
          </p:nvPr>
        </p:nvSpPr>
        <p:spPr>
          <a:xfrm>
            <a:off x="381000" y="800100"/>
            <a:ext cx="7924800" cy="1238250"/>
          </a:xfrm>
        </p:spPr>
        <p:txBody>
          <a:bodyPr vert="horz" anchor="t"/>
          <a:lstStyle/>
          <a:p>
            <a:pPr marL="285750" indent="-285750">
              <a:buFont typeface="Arial" panose="020B0604020202020204" pitchFamily="34" charset="0"/>
              <a:buChar char="•"/>
            </a:pPr>
            <a:r>
              <a:rPr lang="en-US"/>
              <a:t>Daily full and point-in-time backups for DB servers.</a:t>
            </a:r>
          </a:p>
          <a:p>
            <a:pPr marL="285750" indent="-285750">
              <a:buFont typeface="Arial" panose="020B0604020202020204" pitchFamily="34" charset="0"/>
              <a:buChar char="•"/>
            </a:pPr>
            <a:r>
              <a:rPr lang="en-US"/>
              <a:t>Daily, weekly, monthly snapshots of key application server disks.</a:t>
            </a:r>
          </a:p>
          <a:p>
            <a:pPr marL="285750" indent="-285750">
              <a:buFont typeface="Arial" panose="020B0604020202020204" pitchFamily="34" charset="0"/>
              <a:buChar char="•"/>
            </a:pPr>
            <a:r>
              <a:rPr lang="en-US"/>
              <a:t>Custom backup solutions for some of our software.</a:t>
            </a:r>
          </a:p>
          <a:p>
            <a:pPr marL="285750" indent="-285750">
              <a:buFont typeface="Arial" panose="020B0604020202020204" pitchFamily="34" charset="0"/>
              <a:buChar char="•"/>
            </a:pPr>
            <a:r>
              <a:rPr lang="en-US"/>
              <a:t>EFS or S3 for shared Drupal storage (</a:t>
            </a:r>
            <a:r>
              <a:rPr lang="en-US" i="1"/>
              <a:t>public:// and private://</a:t>
            </a:r>
            <a:r>
              <a:rPr lang="en-US"/>
              <a:t>).</a:t>
            </a:r>
          </a:p>
          <a:p>
            <a:pPr marL="0" indent="0">
              <a:buNone/>
            </a:pPr>
            <a:endParaRPr lang="en-US"/>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Storage and backups</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Tree>
    <p:extLst>
      <p:ext uri="{BB962C8B-B14F-4D97-AF65-F5344CB8AC3E}">
        <p14:creationId xmlns:p14="http://schemas.microsoft.com/office/powerpoint/2010/main" val="229605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11</a:t>
            </a:fld>
            <a:endParaRPr lang="en-US"/>
          </a:p>
        </p:txBody>
      </p:sp>
      <p:sp>
        <p:nvSpPr>
          <p:cNvPr id="7" name="Text Placeholder 6"/>
          <p:cNvSpPr>
            <a:spLocks noGrp="1"/>
          </p:cNvSpPr>
          <p:nvPr>
            <p:ph type="body" sz="quarter" idx="12"/>
          </p:nvPr>
        </p:nvSpPr>
        <p:spPr>
          <a:xfrm>
            <a:off x="381000" y="800100"/>
            <a:ext cx="7924800" cy="1238250"/>
          </a:xfrm>
        </p:spPr>
        <p:txBody>
          <a:bodyPr vert="horz" anchor="t"/>
          <a:lstStyle/>
          <a:p>
            <a:pPr marL="285750" indent="-285750">
              <a:buFont typeface="Arial" panose="020B0604020202020204" pitchFamily="34" charset="0"/>
              <a:buChar char="•"/>
            </a:pPr>
            <a:r>
              <a:rPr lang="en-US"/>
              <a:t>Custom metrics and alarms for infrastructure and application logs.</a:t>
            </a:r>
          </a:p>
          <a:p>
            <a:pPr marL="285750" indent="-285750">
              <a:buFont typeface="Arial" panose="020B0604020202020204" pitchFamily="34" charset="0"/>
              <a:buChar char="•"/>
            </a:pPr>
            <a:r>
              <a:rPr lang="en-US"/>
              <a:t>CloudWatch Logs for aggregation and CloudWatch Insights for analysis and reporting.</a:t>
            </a:r>
          </a:p>
          <a:p>
            <a:pPr marL="285750" indent="-285750">
              <a:buFont typeface="Arial" panose="020B0604020202020204" pitchFamily="34" charset="0"/>
              <a:buChar char="•"/>
            </a:pPr>
            <a:r>
              <a:rPr lang="en-US"/>
              <a:t>Record Watchdog log in CloudWatch.</a:t>
            </a:r>
          </a:p>
          <a:p>
            <a:pPr marL="285750" indent="-285750">
              <a:buFont typeface="Arial" panose="020B0604020202020204" pitchFamily="34" charset="0"/>
              <a:buChar char="•"/>
            </a:pPr>
            <a:r>
              <a:rPr lang="en-US"/>
              <a:t>Alarm email distributions per project for different types of alarms.</a:t>
            </a:r>
          </a:p>
          <a:p>
            <a:pPr marL="285750" indent="-285750">
              <a:buFont typeface="Arial" panose="020B0604020202020204" pitchFamily="34" charset="0"/>
              <a:buChar char="•"/>
            </a:pPr>
            <a:r>
              <a:rPr lang="en-US"/>
              <a:t>Things we check:</a:t>
            </a:r>
          </a:p>
          <a:p>
            <a:pPr marL="742950" lvl="1" indent="-285750">
              <a:buFont typeface="Arial" panose="020B0604020202020204" pitchFamily="34" charset="0"/>
              <a:buChar char="•"/>
            </a:pPr>
            <a:r>
              <a:rPr lang="en-US" sz="1600">
                <a:latin typeface="+mj-lt"/>
              </a:rPr>
              <a:t>CPU utilization</a:t>
            </a:r>
          </a:p>
          <a:p>
            <a:pPr marL="742950" lvl="1" indent="-285750">
              <a:buFont typeface="Arial" panose="020B0604020202020204" pitchFamily="34" charset="0"/>
              <a:buChar char="•"/>
            </a:pPr>
            <a:r>
              <a:rPr lang="en-US" sz="1600">
                <a:latin typeface="+mj-lt"/>
              </a:rPr>
              <a:t>Errors (5xx count, etc.)</a:t>
            </a:r>
          </a:p>
          <a:p>
            <a:pPr marL="742950" lvl="1" indent="-285750">
              <a:buFont typeface="Arial" panose="020B0604020202020204" pitchFamily="34" charset="0"/>
              <a:buChar char="•"/>
            </a:pPr>
            <a:r>
              <a:rPr lang="en-US" sz="1600">
                <a:latin typeface="+mj-lt"/>
              </a:rPr>
              <a:t>Disk and RAM utilization</a:t>
            </a:r>
          </a:p>
          <a:p>
            <a:pPr marL="742950" lvl="1" indent="-285750">
              <a:buFont typeface="Arial" panose="020B0604020202020204" pitchFamily="34" charset="0"/>
              <a:buChar char="•"/>
            </a:pPr>
            <a:r>
              <a:rPr lang="en-US" sz="1600">
                <a:latin typeface="+mj-lt"/>
              </a:rPr>
              <a:t>EC2 and RDS status and events</a:t>
            </a:r>
          </a:p>
          <a:p>
            <a:pPr marL="742950" lvl="1" indent="-285750">
              <a:buFont typeface="Arial" panose="020B0604020202020204" pitchFamily="34" charset="0"/>
              <a:buChar char="•"/>
            </a:pPr>
            <a:r>
              <a:rPr lang="en-US" sz="1600">
                <a:latin typeface="+mj-lt"/>
              </a:rPr>
              <a:t>Web request rates</a:t>
            </a:r>
          </a:p>
          <a:p>
            <a:pPr marL="742950" lvl="1" indent="-285750">
              <a:buFont typeface="Arial" panose="020B0604020202020204" pitchFamily="34" charset="0"/>
              <a:buChar char="•"/>
            </a:pPr>
            <a:r>
              <a:rPr lang="en-US" sz="1600">
                <a:latin typeface="+mj-lt"/>
              </a:rPr>
              <a:t>Etc.</a:t>
            </a:r>
          </a:p>
          <a:p>
            <a:pPr marL="628650" indent="-285750">
              <a:buFont typeface="Arial" panose="020B0604020202020204" pitchFamily="34" charset="0"/>
              <a:buChar char="•"/>
            </a:pPr>
            <a:endParaRPr lang="en-US" sz="400">
              <a:latin typeface="+mj-lt"/>
            </a:endParaRPr>
          </a:p>
          <a:p>
            <a:pPr marL="0" indent="0">
              <a:buNone/>
            </a:pPr>
            <a:endParaRPr lang="en-US"/>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Log aggregation and alarms</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Tree>
    <p:extLst>
      <p:ext uri="{BB962C8B-B14F-4D97-AF65-F5344CB8AC3E}">
        <p14:creationId xmlns:p14="http://schemas.microsoft.com/office/powerpoint/2010/main" val="137071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12</a:t>
            </a:fld>
            <a:endParaRPr lang="en-US"/>
          </a:p>
        </p:txBody>
      </p:sp>
      <p:sp>
        <p:nvSpPr>
          <p:cNvPr id="7" name="Text Placeholder 6"/>
          <p:cNvSpPr>
            <a:spLocks noGrp="1"/>
          </p:cNvSpPr>
          <p:nvPr>
            <p:ph type="body" sz="quarter" idx="12"/>
          </p:nvPr>
        </p:nvSpPr>
        <p:spPr>
          <a:xfrm>
            <a:off x="381000" y="800100"/>
            <a:ext cx="7924800" cy="1238250"/>
          </a:xfrm>
        </p:spPr>
        <p:txBody>
          <a:bodyPr vert="horz" anchor="t"/>
          <a:lstStyle/>
          <a:p>
            <a:pPr marL="285750" indent="-285750">
              <a:buFont typeface="Arial" panose="020B0604020202020204" pitchFamily="34" charset="0"/>
              <a:buChar char="•"/>
            </a:pPr>
            <a:r>
              <a:rPr lang="en-US"/>
              <a:t>Fine-tune both inbound and outbound access with Security Groups and WAF.</a:t>
            </a:r>
          </a:p>
          <a:p>
            <a:pPr marL="285750" indent="-285750">
              <a:buFont typeface="Arial" panose="020B0604020202020204" pitchFamily="34" charset="0"/>
              <a:buChar char="•"/>
            </a:pPr>
            <a:r>
              <a:rPr lang="en-US"/>
              <a:t>Configured differently per environment. Lower environments restricted to BT and customer networks.</a:t>
            </a:r>
          </a:p>
          <a:p>
            <a:pPr marL="285750" indent="-285750">
              <a:buFont typeface="Arial" panose="020B0604020202020204" pitchFamily="34" charset="0"/>
              <a:buChar char="•"/>
            </a:pPr>
            <a:r>
              <a:rPr lang="en-US"/>
              <a:t>No servers are in public subnets. They're only accessible via requests through load balancers.</a:t>
            </a:r>
          </a:p>
          <a:p>
            <a:pPr marL="285750" indent="-285750">
              <a:buFont typeface="Arial" panose="020B0604020202020204" pitchFamily="34" charset="0"/>
              <a:buChar char="•"/>
            </a:pPr>
            <a:r>
              <a:rPr lang="en-US"/>
              <a:t>Secure channels for external API calls.</a:t>
            </a:r>
          </a:p>
          <a:p>
            <a:pPr marL="285750" indent="-285750">
              <a:buFont typeface="Arial" panose="020B0604020202020204" pitchFamily="34" charset="0"/>
              <a:buChar char="•"/>
            </a:pPr>
            <a:r>
              <a:rPr lang="en-US"/>
              <a:t>Internal load balancers keep cross-application comms on high-speed, private internal network.</a:t>
            </a:r>
          </a:p>
        </p:txBody>
      </p:sp>
      <p:sp>
        <p:nvSpPr>
          <p:cNvPr id="4" name="Title 3"/>
          <p:cNvSpPr>
            <a:spLocks noGrp="1"/>
          </p:cNvSpPr>
          <p:nvPr>
            <p:ph type="title"/>
          </p:nvPr>
        </p:nvSpPr>
        <p:spPr>
          <a:xfrm>
            <a:off x="228600" y="-19050"/>
            <a:ext cx="8229600" cy="819150"/>
          </a:xfrm>
          <a:prstGeom prst="rect">
            <a:avLst/>
          </a:prstGeom>
        </p:spPr>
        <p:txBody>
          <a:bodyPr/>
          <a:lstStyle/>
          <a:p>
            <a:r>
              <a:rPr lang="en-US">
                <a:latin typeface="Franklin Gothic Medium"/>
                <a:cs typeface="Franklin Gothic Medium"/>
              </a:rPr>
              <a:t>Network </a:t>
            </a:r>
            <a:r>
              <a:rPr lang="en-US"/>
              <a:t>Security</a:t>
            </a:r>
            <a:endParaRPr lang="en-US">
              <a:latin typeface="Franklin Gothic Medium"/>
              <a:cs typeface="Franklin Gothic Medium"/>
            </a:endParaRP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Tree>
    <p:extLst>
      <p:ext uri="{BB962C8B-B14F-4D97-AF65-F5344CB8AC3E}">
        <p14:creationId xmlns:p14="http://schemas.microsoft.com/office/powerpoint/2010/main" val="218964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13</a:t>
            </a:fld>
            <a:endParaRPr lang="en-US"/>
          </a:p>
        </p:txBody>
      </p:sp>
      <p:sp>
        <p:nvSpPr>
          <p:cNvPr id="7" name="Text Placeholder 6"/>
          <p:cNvSpPr>
            <a:spLocks noGrp="1"/>
          </p:cNvSpPr>
          <p:nvPr>
            <p:ph type="body" sz="quarter" idx="12"/>
          </p:nvPr>
        </p:nvSpPr>
        <p:spPr>
          <a:xfrm>
            <a:off x="381000" y="800100"/>
            <a:ext cx="7924800" cy="2699302"/>
          </a:xfrm>
        </p:spPr>
        <p:txBody>
          <a:bodyPr vert="horz" anchor="t"/>
          <a:lstStyle/>
          <a:p>
            <a:pPr marL="285750" indent="-285750">
              <a:buFont typeface="Arial" panose="020B0604020202020204" pitchFamily="34" charset="0"/>
              <a:buChar char="•"/>
            </a:pPr>
            <a:r>
              <a:rPr lang="en-US"/>
              <a:t>Configuration as code.</a:t>
            </a:r>
          </a:p>
          <a:p>
            <a:pPr marL="285750" indent="-285750">
              <a:buFont typeface="Arial" panose="020B0604020202020204" pitchFamily="34" charset="0"/>
              <a:buChar char="•"/>
            </a:pPr>
            <a:r>
              <a:rPr lang="en-US"/>
              <a:t>Chef server manages ENV specific installs and config on all app servers</a:t>
            </a:r>
          </a:p>
          <a:p>
            <a:pPr marL="285750" indent="-285750">
              <a:buFont typeface="Arial" panose="020B0604020202020204" pitchFamily="34" charset="0"/>
              <a:buChar char="•"/>
            </a:pPr>
            <a:r>
              <a:rPr lang="en-US"/>
              <a:t>All projects start basically the same.</a:t>
            </a:r>
          </a:p>
          <a:p>
            <a:pPr marL="285750" indent="-285750">
              <a:buFont typeface="Arial" panose="020B0604020202020204" pitchFamily="34" charset="0"/>
              <a:buChar char="•"/>
            </a:pPr>
            <a:r>
              <a:rPr lang="en-US"/>
              <a:t>Clone Base, Apache, Drupal, etc., cookbooks from our repository.</a:t>
            </a:r>
          </a:p>
          <a:p>
            <a:pPr marL="285750" indent="-285750">
              <a:buFont typeface="Arial" panose="020B0604020202020204" pitchFamily="34" charset="0"/>
              <a:buChar char="•"/>
            </a:pPr>
            <a:r>
              <a:rPr lang="en-US"/>
              <a:t>Customize per project.</a:t>
            </a:r>
          </a:p>
          <a:p>
            <a:pPr marL="285750" indent="-285750">
              <a:buFont typeface="Arial" panose="020B0604020202020204" pitchFamily="34" charset="0"/>
              <a:buChar char="•"/>
            </a:pPr>
            <a:r>
              <a:rPr lang="en-US" err="1"/>
              <a:t>Devs</a:t>
            </a:r>
            <a:r>
              <a:rPr lang="en-US"/>
              <a:t> can directly create cookbook PRs which Ops then reviews and applies.</a:t>
            </a:r>
          </a:p>
          <a:p>
            <a:pPr marL="285750" indent="-285750">
              <a:buFont typeface="Arial" panose="020B0604020202020204" pitchFamily="34" charset="0"/>
              <a:buChar char="•"/>
            </a:pPr>
            <a:r>
              <a:rPr lang="en-US"/>
              <a:t>Manage custom Drupal CMI files for environment-specific settings.</a:t>
            </a:r>
          </a:p>
          <a:p>
            <a:pPr marL="285750" indent="-285750">
              <a:buFont typeface="Arial" panose="020B0604020202020204" pitchFamily="34" charset="0"/>
              <a:buChar char="•"/>
            </a:pPr>
            <a:r>
              <a:rPr lang="en-US"/>
              <a:t>Provides drift control.</a:t>
            </a:r>
          </a:p>
        </p:txBody>
      </p:sp>
      <p:sp>
        <p:nvSpPr>
          <p:cNvPr id="4" name="Title 3"/>
          <p:cNvSpPr>
            <a:spLocks noGrp="1"/>
          </p:cNvSpPr>
          <p:nvPr>
            <p:ph type="title"/>
          </p:nvPr>
        </p:nvSpPr>
        <p:spPr>
          <a:xfrm>
            <a:off x="228600" y="-19050"/>
            <a:ext cx="8229600" cy="819150"/>
          </a:xfrm>
          <a:prstGeom prst="rect">
            <a:avLst/>
          </a:prstGeom>
        </p:spPr>
        <p:txBody>
          <a:bodyPr/>
          <a:lstStyle/>
          <a:p>
            <a:r>
              <a:rPr lang="en-US">
                <a:latin typeface="Franklin Gothic Medium"/>
                <a:cs typeface="Franklin Gothic Medium"/>
              </a:rPr>
              <a:t>Configuration management</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Tree>
    <p:extLst>
      <p:ext uri="{BB962C8B-B14F-4D97-AF65-F5344CB8AC3E}">
        <p14:creationId xmlns:p14="http://schemas.microsoft.com/office/powerpoint/2010/main" val="386444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4000" cap="none">
                <a:solidFill>
                  <a:schemeClr val="bg1"/>
                </a:solidFill>
              </a:rPr>
              <a:t>What do we need for a Drupal 8 site?</a:t>
            </a:r>
          </a:p>
        </p:txBody>
      </p:sp>
      <p:cxnSp>
        <p:nvCxnSpPr>
          <p:cNvPr id="5" name="Straight Connector 4"/>
          <p:cNvCxnSpPr/>
          <p:nvPr/>
        </p:nvCxnSpPr>
        <p:spPr>
          <a:xfrm>
            <a:off x="838200" y="2876550"/>
            <a:ext cx="533400" cy="0"/>
          </a:xfrm>
          <a:prstGeom prst="line">
            <a:avLst/>
          </a:prstGeom>
          <a:ln w="76200" cmpd="sng">
            <a:solidFill>
              <a:srgbClr val="EC5E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67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we’ll need</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a:p>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15</a:t>
            </a:fld>
            <a:endParaRPr lang="en-US"/>
          </a:p>
        </p:txBody>
      </p:sp>
      <p:sp>
        <p:nvSpPr>
          <p:cNvPr id="5" name="Text Placeholder 4"/>
          <p:cNvSpPr>
            <a:spLocks noGrp="1"/>
          </p:cNvSpPr>
          <p:nvPr>
            <p:ph type="body" sz="quarter" idx="13"/>
          </p:nvPr>
        </p:nvSpPr>
        <p:spPr>
          <a:xfrm>
            <a:off x="228600" y="971550"/>
            <a:ext cx="7010400" cy="3028950"/>
          </a:xfrm>
        </p:spPr>
        <p:txBody>
          <a:bodyPr anchor="t"/>
          <a:lstStyle/>
          <a:p>
            <a:pPr marL="285750" indent="-285750">
              <a:buFont typeface="Arial" panose="020B0604020202020204" pitchFamily="34" charset="0"/>
              <a:buChar char="•"/>
            </a:pPr>
            <a:r>
              <a:rPr lang="en-US" dirty="0"/>
              <a:t>New EC2 server based on an Amazon Linux AMI.</a:t>
            </a:r>
          </a:p>
          <a:p>
            <a:pPr marL="285750" indent="-285750">
              <a:buFont typeface="Arial" panose="020B0604020202020204" pitchFamily="34" charset="0"/>
              <a:buChar char="•"/>
            </a:pPr>
            <a:r>
              <a:rPr lang="en-US" dirty="0"/>
              <a:t>Shared file system.</a:t>
            </a:r>
          </a:p>
          <a:p>
            <a:pPr marL="285750" indent="-285750">
              <a:buFont typeface="Arial" panose="020B0604020202020204" pitchFamily="34" charset="0"/>
              <a:buChar char="•"/>
            </a:pPr>
            <a:r>
              <a:rPr lang="en-US" dirty="0"/>
              <a:t>RDS.</a:t>
            </a:r>
          </a:p>
          <a:p>
            <a:pPr marL="285750" indent="-285750">
              <a:buFont typeface="Arial" panose="020B0604020202020204" pitchFamily="34" charset="0"/>
              <a:buChar char="•"/>
            </a:pPr>
            <a:r>
              <a:rPr lang="en-US" dirty="0"/>
              <a:t>AWS Certificate Manager.</a:t>
            </a:r>
          </a:p>
          <a:p>
            <a:pPr marL="285750" indent="-285750">
              <a:buFont typeface="Arial" panose="020B0604020202020204" pitchFamily="34" charset="0"/>
              <a:buChar char="•"/>
            </a:pPr>
            <a:r>
              <a:rPr lang="en-US" dirty="0"/>
              <a:t>Additional services.</a:t>
            </a:r>
          </a:p>
        </p:txBody>
      </p:sp>
    </p:spTree>
    <p:extLst>
      <p:ext uri="{BB962C8B-B14F-4D97-AF65-F5344CB8AC3E}">
        <p14:creationId xmlns:p14="http://schemas.microsoft.com/office/powerpoint/2010/main" val="288639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What is a soloist?</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a:p>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16</a:t>
            </a:fld>
            <a:endParaRPr lang="en-US"/>
          </a:p>
        </p:txBody>
      </p:sp>
      <p:sp>
        <p:nvSpPr>
          <p:cNvPr id="5" name="Text Placeholder 4"/>
          <p:cNvSpPr>
            <a:spLocks noGrp="1"/>
          </p:cNvSpPr>
          <p:nvPr>
            <p:ph type="body" sz="quarter" idx="13"/>
          </p:nvPr>
        </p:nvSpPr>
        <p:spPr>
          <a:xfrm>
            <a:off x="228600" y="971550"/>
            <a:ext cx="7010400" cy="3028950"/>
          </a:xfrm>
        </p:spPr>
        <p:txBody>
          <a:bodyPr anchor="t"/>
          <a:lstStyle/>
          <a:p>
            <a:pPr marL="285750" indent="-285750">
              <a:buFont typeface="Arial" panose="020B0604020202020204" pitchFamily="34" charset="0"/>
              <a:buChar char="•"/>
            </a:pPr>
            <a:r>
              <a:rPr lang="en-US" dirty="0"/>
              <a:t>Definition</a:t>
            </a:r>
          </a:p>
          <a:p>
            <a:pPr marL="285750" indent="-285750">
              <a:buFont typeface="Arial" panose="020B0604020202020204" pitchFamily="34" charset="0"/>
              <a:buChar char="•"/>
            </a:pPr>
            <a:r>
              <a:rPr lang="en-US" dirty="0"/>
              <a:t>Animation for soloist and blue/green deployment.</a:t>
            </a:r>
          </a:p>
          <a:p>
            <a:pPr marL="285750" indent="-285750">
              <a:buFont typeface="Arial" panose="020B0604020202020204" pitchFamily="34" charset="0"/>
              <a:buChar char="•"/>
            </a:pPr>
            <a:r>
              <a:rPr lang="en-US" dirty="0"/>
              <a:t>Get rid of secrets management? Mention that these are for human access like Drupal admin. But could go to parameter store and have Chef pull in the secrets automatically.</a:t>
            </a:r>
          </a:p>
        </p:txBody>
      </p:sp>
    </p:spTree>
    <p:extLst>
      <p:ext uri="{BB962C8B-B14F-4D97-AF65-F5344CB8AC3E}">
        <p14:creationId xmlns:p14="http://schemas.microsoft.com/office/powerpoint/2010/main" val="39963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17</a:t>
            </a:fld>
            <a:endParaRPr lang="en-US"/>
          </a:p>
        </p:txBody>
      </p:sp>
      <p:sp>
        <p:nvSpPr>
          <p:cNvPr id="7" name="Text Placeholder 6"/>
          <p:cNvSpPr>
            <a:spLocks noGrp="1"/>
          </p:cNvSpPr>
          <p:nvPr>
            <p:ph type="body" sz="quarter" idx="12"/>
          </p:nvPr>
        </p:nvSpPr>
        <p:spPr>
          <a:xfrm>
            <a:off x="228600" y="801210"/>
            <a:ext cx="7924800" cy="2914650"/>
          </a:xfrm>
        </p:spPr>
        <p:txBody>
          <a:bodyPr vert="horz" anchor="t"/>
          <a:lstStyle/>
          <a:p>
            <a:pPr marL="285750" indent="-285750">
              <a:buFont typeface="Arial" panose="020B0604020202020204" pitchFamily="34" charset="0"/>
              <a:buChar char="•"/>
            </a:pPr>
            <a:r>
              <a:rPr lang="en-US" dirty="0"/>
              <a:t>EC2 houses the web server.</a:t>
            </a:r>
          </a:p>
          <a:p>
            <a:pPr marL="285750" indent="-285750">
              <a:buFont typeface="Arial" panose="020B0604020202020204" pitchFamily="34" charset="0"/>
              <a:buChar char="•"/>
            </a:pPr>
            <a:r>
              <a:rPr lang="en-US" dirty="0"/>
              <a:t>For a Drupal 8 application, typically 2 moderately-sized servers as a base, </a:t>
            </a:r>
            <a:br>
              <a:rPr lang="en-US" dirty="0"/>
            </a:br>
            <a:r>
              <a:rPr lang="en-US" dirty="0"/>
              <a:t>adjusted for load.</a:t>
            </a:r>
          </a:p>
          <a:p>
            <a:pPr marL="285750" indent="-285750">
              <a:buFont typeface="Arial" panose="020B0604020202020204" pitchFamily="34" charset="0"/>
              <a:buChar char="•"/>
            </a:pPr>
            <a:r>
              <a:rPr lang="en-US" dirty="0"/>
              <a:t>High Availability</a:t>
            </a:r>
          </a:p>
          <a:p>
            <a:pPr marL="400050" lvl="1" indent="-285750">
              <a:buFont typeface="Arial" panose="020B0604020202020204" pitchFamily="34" charset="0"/>
              <a:buChar char="•"/>
            </a:pPr>
            <a:r>
              <a:rPr lang="en-US" sz="1600" dirty="0">
                <a:latin typeface="+mj-lt"/>
              </a:rPr>
              <a:t>Minimum of 2 servers behind an ALB in geographically different AZs.</a:t>
            </a:r>
          </a:p>
          <a:p>
            <a:pPr marL="400050" lvl="1" indent="-285750">
              <a:buFont typeface="Arial" panose="020B0604020202020204" pitchFamily="34" charset="0"/>
              <a:buChar char="•"/>
            </a:pPr>
            <a:r>
              <a:rPr lang="en-US" sz="1600" dirty="0">
                <a:latin typeface="+mj-lt"/>
              </a:rPr>
              <a:t>ALB Host-based-routing directs requests to appropriate application servers based on request values (e.g., hostname)</a:t>
            </a:r>
            <a:endParaRPr lang="en-US" sz="1600" dirty="0">
              <a:latin typeface="Franklin Gothic Book"/>
            </a:endParaRPr>
          </a:p>
        </p:txBody>
      </p:sp>
      <p:sp>
        <p:nvSpPr>
          <p:cNvPr id="4" name="Title 3"/>
          <p:cNvSpPr>
            <a:spLocks noGrp="1"/>
          </p:cNvSpPr>
          <p:nvPr>
            <p:ph type="title"/>
          </p:nvPr>
        </p:nvSpPr>
        <p:spPr>
          <a:xfrm>
            <a:off x="228600" y="-19050"/>
            <a:ext cx="8229600" cy="819150"/>
          </a:xfrm>
          <a:prstGeom prst="rect">
            <a:avLst/>
          </a:prstGeom>
        </p:spPr>
        <p:txBody>
          <a:bodyPr/>
          <a:lstStyle/>
          <a:p>
            <a:r>
              <a:rPr lang="en-US">
                <a:latin typeface="Franklin Gothic Medium"/>
                <a:cs typeface="Franklin Gothic Medium"/>
              </a:rPr>
              <a:t>EC2</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Tree>
    <p:extLst>
      <p:ext uri="{BB962C8B-B14F-4D97-AF65-F5344CB8AC3E}">
        <p14:creationId xmlns:p14="http://schemas.microsoft.com/office/powerpoint/2010/main" val="415115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18</a:t>
            </a:fld>
            <a:endParaRPr lang="en-US"/>
          </a:p>
        </p:txBody>
      </p:sp>
      <p:sp>
        <p:nvSpPr>
          <p:cNvPr id="7" name="Text Placeholder 6"/>
          <p:cNvSpPr>
            <a:spLocks noGrp="1"/>
          </p:cNvSpPr>
          <p:nvPr>
            <p:ph type="body" sz="quarter" idx="12"/>
          </p:nvPr>
        </p:nvSpPr>
        <p:spPr>
          <a:xfrm>
            <a:off x="381000" y="800100"/>
            <a:ext cx="7924800" cy="2914650"/>
          </a:xfrm>
        </p:spPr>
        <p:txBody>
          <a:bodyPr vert="horz" anchor="t"/>
          <a:lstStyle/>
          <a:p>
            <a:pPr marL="285750" indent="-285750">
              <a:buFont typeface="Arial" panose="020B0604020202020204" pitchFamily="34" charset="0"/>
              <a:buChar char="•"/>
            </a:pPr>
            <a:r>
              <a:rPr lang="en-US"/>
              <a:t>Install LAMP components, choosing specific components and versions.</a:t>
            </a:r>
          </a:p>
          <a:p>
            <a:pPr marL="285750" indent="-285750">
              <a:buFont typeface="Arial" panose="020B0604020202020204" pitchFamily="34" charset="0"/>
              <a:buChar char="•"/>
            </a:pPr>
            <a:r>
              <a:rPr lang="en-US"/>
              <a:t>PHP-FPM, PHP extensions, middleware.</a:t>
            </a:r>
          </a:p>
          <a:p>
            <a:pPr marL="285750" indent="-285750">
              <a:buFont typeface="Arial" panose="020B0604020202020204" pitchFamily="34" charset="0"/>
              <a:buChar char="•"/>
            </a:pPr>
            <a:r>
              <a:rPr lang="en-US"/>
              <a:t>Custom PHP settings in php.ini and php-fpm.ini.</a:t>
            </a:r>
          </a:p>
          <a:p>
            <a:pPr marL="285750" indent="-285750">
              <a:buFont typeface="Arial" panose="020B0604020202020204" pitchFamily="34" charset="0"/>
              <a:buChar char="•"/>
            </a:pPr>
            <a:r>
              <a:rPr lang="en-US"/>
              <a:t>Change timeouts.</a:t>
            </a:r>
          </a:p>
          <a:p>
            <a:pPr marL="285750" indent="-285750">
              <a:buFont typeface="Arial" panose="020B0604020202020204" pitchFamily="34" charset="0"/>
              <a:buChar char="•"/>
            </a:pPr>
            <a:r>
              <a:rPr lang="en-US"/>
              <a:t>Add extensions.</a:t>
            </a:r>
            <a:endParaRPr lang="en-US" sz="1600">
              <a:latin typeface="+mj-lt"/>
            </a:endParaRPr>
          </a:p>
          <a:p>
            <a:pPr marL="285750" indent="-285750">
              <a:buFont typeface="Arial" panose="020B0604020202020204" pitchFamily="34" charset="0"/>
              <a:buChar char="•"/>
            </a:pPr>
            <a:endParaRPr lang="en-US"/>
          </a:p>
        </p:txBody>
      </p:sp>
      <p:sp>
        <p:nvSpPr>
          <p:cNvPr id="4" name="Title 3"/>
          <p:cNvSpPr>
            <a:spLocks noGrp="1"/>
          </p:cNvSpPr>
          <p:nvPr>
            <p:ph type="title"/>
          </p:nvPr>
        </p:nvSpPr>
        <p:spPr>
          <a:xfrm>
            <a:off x="228600" y="-19050"/>
            <a:ext cx="8229600" cy="819150"/>
          </a:xfrm>
          <a:prstGeom prst="rect">
            <a:avLst/>
          </a:prstGeom>
        </p:spPr>
        <p:txBody>
          <a:bodyPr/>
          <a:lstStyle/>
          <a:p>
            <a:r>
              <a:rPr lang="en-US">
                <a:latin typeface="Franklin Gothic Medium"/>
                <a:cs typeface="Franklin Gothic Medium"/>
              </a:rPr>
              <a:t>LAMP</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Tree>
    <p:extLst>
      <p:ext uri="{BB962C8B-B14F-4D97-AF65-F5344CB8AC3E}">
        <p14:creationId xmlns:p14="http://schemas.microsoft.com/office/powerpoint/2010/main" val="76145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19</a:t>
            </a:fld>
            <a:endParaRPr lang="en-US"/>
          </a:p>
        </p:txBody>
      </p:sp>
      <p:sp>
        <p:nvSpPr>
          <p:cNvPr id="7" name="Text Placeholder 6"/>
          <p:cNvSpPr>
            <a:spLocks noGrp="1"/>
          </p:cNvSpPr>
          <p:nvPr>
            <p:ph type="body" sz="quarter" idx="12"/>
          </p:nvPr>
        </p:nvSpPr>
        <p:spPr>
          <a:xfrm>
            <a:off x="381000" y="800100"/>
            <a:ext cx="7924800" cy="2914650"/>
          </a:xfrm>
        </p:spPr>
        <p:txBody>
          <a:bodyPr vert="horz" anchor="t"/>
          <a:lstStyle/>
          <a:p>
            <a:pPr marL="285750" indent="-285750">
              <a:buFont typeface="Arial" panose="020B0604020202020204" pitchFamily="34" charset="0"/>
              <a:buChar char="•"/>
            </a:pPr>
            <a:r>
              <a:rPr lang="en-US"/>
              <a:t>EFS or S3.</a:t>
            </a:r>
          </a:p>
          <a:p>
            <a:pPr marL="285750" indent="-285750">
              <a:buFont typeface="Arial" panose="020B0604020202020204" pitchFamily="34" charset="0"/>
              <a:buChar char="•"/>
            </a:pPr>
            <a:r>
              <a:rPr lang="en-US" sz="1600">
                <a:latin typeface="+mj-lt"/>
              </a:rPr>
              <a:t>EFS is much easier to use</a:t>
            </a:r>
            <a:r>
              <a:rPr lang="en-US">
                <a:latin typeface="+mj-lt"/>
              </a:rPr>
              <a:t> and configure.</a:t>
            </a:r>
          </a:p>
          <a:p>
            <a:pPr marL="285750" indent="-285750">
              <a:buFont typeface="Arial" panose="020B0604020202020204" pitchFamily="34" charset="0"/>
              <a:buChar char="•"/>
            </a:pPr>
            <a:r>
              <a:rPr lang="en-US">
                <a:latin typeface="+mj-lt"/>
              </a:rPr>
              <a:t>EFS mounts like part of the file system. Drupal doesn't know that it's anything other than a disk.</a:t>
            </a:r>
          </a:p>
          <a:p>
            <a:pPr marL="285750" indent="-285750">
              <a:buFont typeface="Arial" panose="020B0604020202020204" pitchFamily="34" charset="0"/>
              <a:buChar char="•"/>
            </a:pPr>
            <a:r>
              <a:rPr lang="en-US" sz="1600">
                <a:latin typeface="+mj-lt"/>
              </a:rPr>
              <a:t>S3 can be particularly problematic with Drupal 8.</a:t>
            </a:r>
          </a:p>
          <a:p>
            <a:pPr marL="285750" indent="-285750">
              <a:buFont typeface="Arial" panose="020B0604020202020204" pitchFamily="34" charset="0"/>
              <a:buChar char="•"/>
            </a:pPr>
            <a:r>
              <a:rPr lang="en-US"/>
              <a:t>Used for public/private files and </a:t>
            </a:r>
            <a:r>
              <a:rPr lang="en-US" err="1"/>
              <a:t>php</a:t>
            </a:r>
            <a:r>
              <a:rPr lang="en-US"/>
              <a:t> </a:t>
            </a:r>
            <a:r>
              <a:rPr lang="en-US" err="1"/>
              <a:t>tmp</a:t>
            </a:r>
            <a:r>
              <a:rPr lang="en-US"/>
              <a:t>.</a:t>
            </a:r>
          </a:p>
        </p:txBody>
      </p:sp>
      <p:sp>
        <p:nvSpPr>
          <p:cNvPr id="4" name="Title 3"/>
          <p:cNvSpPr>
            <a:spLocks noGrp="1"/>
          </p:cNvSpPr>
          <p:nvPr>
            <p:ph type="title"/>
          </p:nvPr>
        </p:nvSpPr>
        <p:spPr>
          <a:xfrm>
            <a:off x="228600" y="-19050"/>
            <a:ext cx="8229600" cy="819150"/>
          </a:xfrm>
          <a:prstGeom prst="rect">
            <a:avLst/>
          </a:prstGeom>
        </p:spPr>
        <p:txBody>
          <a:bodyPr/>
          <a:lstStyle/>
          <a:p>
            <a:r>
              <a:rPr lang="en-US"/>
              <a:t>Shared File</a:t>
            </a:r>
            <a:r>
              <a:rPr lang="en-US">
                <a:latin typeface="Franklin Gothic Medium"/>
                <a:cs typeface="Franklin Gothic Medium"/>
              </a:rPr>
              <a:t> system</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Tree>
    <p:extLst>
      <p:ext uri="{BB962C8B-B14F-4D97-AF65-F5344CB8AC3E}">
        <p14:creationId xmlns:p14="http://schemas.microsoft.com/office/powerpoint/2010/main" val="295387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838200" y="2724150"/>
            <a:ext cx="533400" cy="0"/>
          </a:xfrm>
          <a:prstGeom prst="line">
            <a:avLst/>
          </a:prstGeom>
          <a:ln w="76200" cmpd="sng">
            <a:solidFill>
              <a:srgbClr val="99C83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chor="t"/>
          <a:lstStyle/>
          <a:p>
            <a:r>
              <a:rPr lang="en-US" sz="4000" b="1"/>
              <a:t>Hosting Drupal 8 on AWS</a:t>
            </a:r>
            <a:endParaRPr lang="en-US" sz="4000"/>
          </a:p>
        </p:txBody>
      </p:sp>
    </p:spTree>
    <p:extLst>
      <p:ext uri="{BB962C8B-B14F-4D97-AF65-F5344CB8AC3E}">
        <p14:creationId xmlns:p14="http://schemas.microsoft.com/office/powerpoint/2010/main" val="2076019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20</a:t>
            </a:fld>
            <a:endParaRPr lang="en-US"/>
          </a:p>
        </p:txBody>
      </p:sp>
      <p:sp>
        <p:nvSpPr>
          <p:cNvPr id="7" name="Text Placeholder 6"/>
          <p:cNvSpPr>
            <a:spLocks noGrp="1"/>
          </p:cNvSpPr>
          <p:nvPr>
            <p:ph type="body" sz="quarter" idx="12"/>
          </p:nvPr>
        </p:nvSpPr>
        <p:spPr>
          <a:xfrm>
            <a:off x="381000" y="800100"/>
            <a:ext cx="7924800" cy="2914650"/>
          </a:xfrm>
        </p:spPr>
        <p:txBody>
          <a:bodyPr vert="horz" anchor="t"/>
          <a:lstStyle/>
          <a:p>
            <a:pPr marL="285750" indent="-285750">
              <a:buFont typeface="Arial" panose="020B0604020202020204" pitchFamily="34" charset="0"/>
              <a:buChar char="•"/>
            </a:pPr>
            <a:r>
              <a:rPr lang="en-US"/>
              <a:t>Database server.</a:t>
            </a:r>
            <a:endParaRPr lang="en-US">
              <a:cs typeface="Arial"/>
            </a:endParaRPr>
          </a:p>
          <a:p>
            <a:pPr marL="285750" indent="-285750">
              <a:buFont typeface="Arial" panose="020B0604020202020204" pitchFamily="34" charset="0"/>
              <a:buChar char="•"/>
            </a:pPr>
            <a:r>
              <a:rPr lang="en-US"/>
              <a:t>High Availability</a:t>
            </a:r>
            <a:endParaRPr lang="en-US">
              <a:cs typeface="Arial"/>
            </a:endParaRPr>
          </a:p>
          <a:p>
            <a:pPr marL="400050" lvl="1" indent="-285750">
              <a:buFont typeface="Arial" panose="020B0604020202020204" pitchFamily="34" charset="0"/>
              <a:buChar char="•"/>
            </a:pPr>
            <a:r>
              <a:rPr lang="en-US" sz="1600">
                <a:latin typeface="Franklin Gothic Book"/>
              </a:rPr>
              <a:t>Minimum of 2 nodes in Multi-AZ/failover configuration</a:t>
            </a:r>
            <a:endParaRPr lang="en-US" sz="1600">
              <a:latin typeface="Franklin Gothic Book"/>
              <a:cs typeface="Arial"/>
            </a:endParaRPr>
          </a:p>
          <a:p>
            <a:pPr marL="285750" indent="-285750">
              <a:buFont typeface="Arial" panose="020B0604020202020204" pitchFamily="34" charset="0"/>
              <a:buChar char="•"/>
            </a:pPr>
            <a:r>
              <a:rPr lang="en-US"/>
              <a:t>Nightly backups.</a:t>
            </a:r>
          </a:p>
          <a:p>
            <a:pPr marL="285750" indent="-285750">
              <a:buFont typeface="Arial" panose="020B0604020202020204" pitchFamily="34" charset="0"/>
              <a:buChar char="•"/>
            </a:pPr>
            <a:r>
              <a:rPr lang="en-US"/>
              <a:t>Point-in-time recovery availability.</a:t>
            </a:r>
          </a:p>
          <a:p>
            <a:pPr marL="285750" indent="-285750">
              <a:buFont typeface="Arial" panose="020B0604020202020204" pitchFamily="34" charset="0"/>
              <a:buChar char="•"/>
            </a:pPr>
            <a:r>
              <a:rPr lang="en-US"/>
              <a:t>Pick the database engine and version.</a:t>
            </a:r>
          </a:p>
          <a:p>
            <a:pPr marL="400050" lvl="1" indent="-285750">
              <a:buFont typeface="Arial,Sans-Serif" panose="020B0604020202020204" pitchFamily="34" charset="0"/>
              <a:buChar char="•"/>
            </a:pPr>
            <a:r>
              <a:rPr lang="en-US" sz="1600">
                <a:latin typeface="+mj-lt"/>
              </a:rPr>
              <a:t>MySQL</a:t>
            </a:r>
          </a:p>
          <a:p>
            <a:pPr marL="400050" lvl="1" indent="-285750">
              <a:buFont typeface="Arial,Sans-Serif" panose="020B0604020202020204" pitchFamily="34" charset="0"/>
              <a:buChar char="•"/>
            </a:pPr>
            <a:r>
              <a:rPr lang="en-US" sz="1600">
                <a:latin typeface="+mj-lt"/>
              </a:rPr>
              <a:t>MariaDB</a:t>
            </a:r>
          </a:p>
          <a:p>
            <a:pPr marL="400050" lvl="1" indent="-285750">
              <a:buFont typeface="Arial" panose="020B0604020202020204" pitchFamily="34" charset="0"/>
              <a:buChar char="•"/>
            </a:pPr>
            <a:r>
              <a:rPr lang="en-US" sz="1600">
                <a:latin typeface="+mj-lt"/>
              </a:rPr>
              <a:t>Aurora</a:t>
            </a:r>
          </a:p>
          <a:p>
            <a:pPr marL="400050" lvl="1" indent="-285750">
              <a:buFont typeface="Arial" panose="020B0604020202020204" pitchFamily="34" charset="0"/>
              <a:buChar char="•"/>
            </a:pPr>
            <a:endParaRPr lang="en-US" sz="1600">
              <a:latin typeface="Franklin Gothic Book"/>
            </a:endParaRPr>
          </a:p>
          <a:p>
            <a:pPr marL="114300" lvl="1"/>
            <a:r>
              <a:rPr lang="en-US" sz="1600">
                <a:latin typeface="Franklin Gothic Book"/>
              </a:rPr>
              <a:t>And we don't need a DBA to do this!</a:t>
            </a:r>
            <a:endParaRPr lang="en-US">
              <a:cs typeface="Arial"/>
            </a:endParaRPr>
          </a:p>
        </p:txBody>
      </p:sp>
      <p:sp>
        <p:nvSpPr>
          <p:cNvPr id="4" name="Title 3"/>
          <p:cNvSpPr>
            <a:spLocks noGrp="1"/>
          </p:cNvSpPr>
          <p:nvPr>
            <p:ph type="title"/>
          </p:nvPr>
        </p:nvSpPr>
        <p:spPr>
          <a:xfrm>
            <a:off x="228600" y="-19050"/>
            <a:ext cx="8229600" cy="819150"/>
          </a:xfrm>
          <a:prstGeom prst="rect">
            <a:avLst/>
          </a:prstGeom>
        </p:spPr>
        <p:txBody>
          <a:bodyPr/>
          <a:lstStyle/>
          <a:p>
            <a:r>
              <a:rPr lang="en-US" err="1">
                <a:latin typeface="Franklin Gothic Medium"/>
                <a:cs typeface="Franklin Gothic Medium"/>
              </a:rPr>
              <a:t>rds</a:t>
            </a:r>
            <a:endParaRPr lang="en-US">
              <a:latin typeface="Franklin Gothic Medium"/>
              <a:cs typeface="Franklin Gothic Medium"/>
            </a:endParaRP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Tree>
    <p:extLst>
      <p:ext uri="{BB962C8B-B14F-4D97-AF65-F5344CB8AC3E}">
        <p14:creationId xmlns:p14="http://schemas.microsoft.com/office/powerpoint/2010/main" val="270518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21</a:t>
            </a:fld>
            <a:endParaRPr lang="en-US"/>
          </a:p>
        </p:txBody>
      </p:sp>
      <p:sp>
        <p:nvSpPr>
          <p:cNvPr id="7" name="Text Placeholder 6"/>
          <p:cNvSpPr>
            <a:spLocks noGrp="1"/>
          </p:cNvSpPr>
          <p:nvPr>
            <p:ph type="body" sz="quarter" idx="12"/>
          </p:nvPr>
        </p:nvSpPr>
        <p:spPr>
          <a:xfrm>
            <a:off x="381000" y="800100"/>
            <a:ext cx="7924800" cy="2914650"/>
          </a:xfrm>
        </p:spPr>
        <p:txBody>
          <a:bodyPr vert="horz" anchor="t"/>
          <a:lstStyle/>
          <a:p>
            <a:pPr marL="285750" indent="-285750">
              <a:buFont typeface="Arial" panose="020B0604020202020204" pitchFamily="34" charset="0"/>
              <a:buChar char="•"/>
            </a:pPr>
            <a:r>
              <a:rPr lang="en-US"/>
              <a:t>Provides free SSL certificates.</a:t>
            </a:r>
          </a:p>
          <a:p>
            <a:pPr marL="285750" indent="-285750">
              <a:buFont typeface="Arial" panose="020B0604020202020204" pitchFamily="34" charset="0"/>
              <a:buChar char="•"/>
            </a:pPr>
            <a:r>
              <a:rPr lang="en-US">
                <a:latin typeface="+mj-lt"/>
              </a:rPr>
              <a:t>Auto approval and renewals</a:t>
            </a:r>
            <a:r>
              <a:rPr lang="en-US" sz="1600">
                <a:latin typeface="+mj-lt"/>
              </a:rPr>
              <a:t> based on DNS authorizations.</a:t>
            </a:r>
          </a:p>
          <a:p>
            <a:pPr marL="285750" indent="-285750">
              <a:buFont typeface="Arial" panose="020B0604020202020204" pitchFamily="34" charset="0"/>
              <a:buChar char="•"/>
            </a:pPr>
            <a:r>
              <a:rPr lang="en-US">
                <a:latin typeface="+mj-lt"/>
              </a:rPr>
              <a:t>Allows us to run QA and Staging with SSL more readily so that our environments are the same.</a:t>
            </a:r>
          </a:p>
          <a:p>
            <a:pPr marL="285750" indent="-285750">
              <a:buFont typeface="Arial" panose="020B0604020202020204" pitchFamily="34" charset="0"/>
              <a:buChar char="•"/>
            </a:pPr>
            <a:r>
              <a:rPr lang="en-US">
                <a:latin typeface="+mj-lt"/>
              </a:rPr>
              <a:t>No self-signed certificates. Environments are set up the same.</a:t>
            </a:r>
          </a:p>
        </p:txBody>
      </p:sp>
      <p:sp>
        <p:nvSpPr>
          <p:cNvPr id="4" name="Title 3"/>
          <p:cNvSpPr>
            <a:spLocks noGrp="1"/>
          </p:cNvSpPr>
          <p:nvPr>
            <p:ph type="title"/>
          </p:nvPr>
        </p:nvSpPr>
        <p:spPr>
          <a:xfrm>
            <a:off x="228600" y="-19050"/>
            <a:ext cx="8229600" cy="819150"/>
          </a:xfrm>
          <a:prstGeom prst="rect">
            <a:avLst/>
          </a:prstGeom>
        </p:spPr>
        <p:txBody>
          <a:bodyPr/>
          <a:lstStyle/>
          <a:p>
            <a:r>
              <a:rPr lang="en-US">
                <a:latin typeface="Franklin Gothic Medium"/>
                <a:cs typeface="Franklin Gothic Medium"/>
              </a:rPr>
              <a:t>Aws certificate manager</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p:txBody>
      </p:sp>
    </p:spTree>
    <p:extLst>
      <p:ext uri="{BB962C8B-B14F-4D97-AF65-F5344CB8AC3E}">
        <p14:creationId xmlns:p14="http://schemas.microsoft.com/office/powerpoint/2010/main" val="3312768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22</a:t>
            </a:fld>
            <a:endParaRPr lang="en-US"/>
          </a:p>
        </p:txBody>
      </p:sp>
      <p:sp>
        <p:nvSpPr>
          <p:cNvPr id="7" name="Text Placeholder 6"/>
          <p:cNvSpPr>
            <a:spLocks noGrp="1"/>
          </p:cNvSpPr>
          <p:nvPr>
            <p:ph type="body" sz="quarter" idx="12"/>
          </p:nvPr>
        </p:nvSpPr>
        <p:spPr>
          <a:xfrm>
            <a:off x="381000" y="800100"/>
            <a:ext cx="3905250" cy="2914650"/>
          </a:xfrm>
        </p:spPr>
        <p:txBody>
          <a:bodyPr vert="horz" anchor="t"/>
          <a:lstStyle/>
          <a:p>
            <a:pPr marL="285750" indent="-285750">
              <a:buFont typeface="Arial" panose="020B0604020202020204" pitchFamily="34" charset="0"/>
              <a:buChar char="•"/>
            </a:pPr>
            <a:r>
              <a:rPr lang="en-US"/>
              <a:t>Previously, we used external registry services like GoDaddy and Network Solutions.</a:t>
            </a:r>
          </a:p>
          <a:p>
            <a:pPr marL="285750" indent="-285750">
              <a:buFont typeface="Arial,Sans-Serif" panose="020B0604020202020204" pitchFamily="34" charset="0"/>
              <a:buChar char="•"/>
            </a:pPr>
            <a:r>
              <a:rPr lang="en-US"/>
              <a:t>Consolidated all project DNS to AWS.</a:t>
            </a:r>
          </a:p>
          <a:p>
            <a:pPr marL="285750" indent="-285750">
              <a:buFont typeface="Arial" panose="020B0604020202020204" pitchFamily="34" charset="0"/>
              <a:buChar char="•"/>
            </a:pPr>
            <a:r>
              <a:rPr lang="en-US"/>
              <a:t>Route 53 is AWS's DNS registry provider. And it does the DNS.</a:t>
            </a:r>
          </a:p>
          <a:p>
            <a:pPr marL="285750" indent="-285750">
              <a:buFont typeface="Arial" panose="020B0604020202020204" pitchFamily="34" charset="0"/>
              <a:buChar char="•"/>
            </a:pPr>
            <a:r>
              <a:rPr lang="en-US">
                <a:latin typeface="+mj-lt"/>
              </a:rPr>
              <a:t>Programmatically managed</a:t>
            </a:r>
            <a:r>
              <a:rPr lang="en-US" sz="1600">
                <a:latin typeface="+mj-lt"/>
              </a:rPr>
              <a:t> by Terraform.</a:t>
            </a:r>
            <a:r>
              <a:rPr lang="en-US">
                <a:latin typeface="+mj-lt"/>
              </a:rPr>
              <a:t> No slogging through clunky, 3rd party web UI.</a:t>
            </a:r>
            <a:endParaRPr lang="en-US" sz="1600">
              <a:latin typeface="+mj-lt"/>
            </a:endParaRPr>
          </a:p>
          <a:p>
            <a:pPr marL="285750" indent="-285750">
              <a:buFont typeface="Arial" panose="020B0604020202020204" pitchFamily="34" charset="0"/>
              <a:buChar char="•"/>
            </a:pPr>
            <a:r>
              <a:rPr lang="en-US">
                <a:latin typeface="+mj-lt"/>
              </a:rPr>
              <a:t>Provides history and documentation and a standard process for configuring new servers.</a:t>
            </a:r>
            <a:endParaRPr lang="en-US" sz="1600">
              <a:latin typeface="+mj-lt"/>
            </a:endParaRPr>
          </a:p>
        </p:txBody>
      </p:sp>
      <p:sp>
        <p:nvSpPr>
          <p:cNvPr id="4" name="Title 3"/>
          <p:cNvSpPr>
            <a:spLocks noGrp="1"/>
          </p:cNvSpPr>
          <p:nvPr>
            <p:ph type="title"/>
          </p:nvPr>
        </p:nvSpPr>
        <p:spPr>
          <a:xfrm>
            <a:off x="228600" y="-19050"/>
            <a:ext cx="8229600" cy="819150"/>
          </a:xfrm>
          <a:prstGeom prst="rect">
            <a:avLst/>
          </a:prstGeom>
        </p:spPr>
        <p:txBody>
          <a:bodyPr/>
          <a:lstStyle/>
          <a:p>
            <a:r>
              <a:rPr lang="en-US">
                <a:latin typeface="Franklin Gothic Medium"/>
                <a:cs typeface="Franklin Gothic Medium"/>
              </a:rPr>
              <a:t>DNS management</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p:txBody>
      </p:sp>
      <p:pic>
        <p:nvPicPr>
          <p:cNvPr id="9" name="Picture 9" descr="A screenshot of a cell phone&#10;&#10;Description generated with very high confidence">
            <a:extLst>
              <a:ext uri="{FF2B5EF4-FFF2-40B4-BE49-F238E27FC236}">
                <a16:creationId xmlns:a16="http://schemas.microsoft.com/office/drawing/2014/main" id="{4BE5EA03-23D5-4E6F-8E1D-50ED79548E09}"/>
              </a:ext>
            </a:extLst>
          </p:cNvPr>
          <p:cNvPicPr>
            <a:picLocks noChangeAspect="1"/>
          </p:cNvPicPr>
          <p:nvPr/>
        </p:nvPicPr>
        <p:blipFill>
          <a:blip r:embed="rId3"/>
          <a:stretch>
            <a:fillRect/>
          </a:stretch>
        </p:blipFill>
        <p:spPr>
          <a:xfrm>
            <a:off x="4162705" y="859173"/>
            <a:ext cx="4936751" cy="3673083"/>
          </a:xfrm>
          <a:prstGeom prst="rect">
            <a:avLst/>
          </a:prstGeom>
        </p:spPr>
      </p:pic>
    </p:spTree>
    <p:extLst>
      <p:ext uri="{BB962C8B-B14F-4D97-AF65-F5344CB8AC3E}">
        <p14:creationId xmlns:p14="http://schemas.microsoft.com/office/powerpoint/2010/main" val="3998801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23</a:t>
            </a:fld>
            <a:endParaRPr lang="en-US"/>
          </a:p>
        </p:txBody>
      </p:sp>
      <p:sp>
        <p:nvSpPr>
          <p:cNvPr id="7" name="Text Placeholder 6"/>
          <p:cNvSpPr>
            <a:spLocks noGrp="1"/>
          </p:cNvSpPr>
          <p:nvPr>
            <p:ph type="body" sz="quarter" idx="12"/>
          </p:nvPr>
        </p:nvSpPr>
        <p:spPr>
          <a:xfrm>
            <a:off x="381000" y="800100"/>
            <a:ext cx="7924800" cy="2914650"/>
          </a:xfrm>
        </p:spPr>
        <p:txBody>
          <a:bodyPr vert="horz" anchor="t"/>
          <a:lstStyle/>
          <a:p>
            <a:pPr marL="285750" indent="-285750">
              <a:buFont typeface="Arial" panose="020B0604020202020204" pitchFamily="34" charset="0"/>
              <a:buChar char="•"/>
            </a:pPr>
            <a:r>
              <a:rPr lang="en-US" err="1"/>
              <a:t>Elasticache</a:t>
            </a:r>
            <a:r>
              <a:rPr lang="en-US"/>
              <a:t> Redis.</a:t>
            </a:r>
          </a:p>
          <a:p>
            <a:pPr marL="285750" indent="-285750">
              <a:buFont typeface="Arial,Sans-Serif" panose="020B0604020202020204" pitchFamily="34" charset="0"/>
              <a:buChar char="•"/>
            </a:pPr>
            <a:r>
              <a:rPr lang="en-US">
                <a:latin typeface="+mj-lt"/>
              </a:rPr>
              <a:t>Varnish.</a:t>
            </a:r>
          </a:p>
          <a:p>
            <a:pPr marL="285750" indent="-285750">
              <a:buFont typeface="Arial" panose="020B0604020202020204" pitchFamily="34" charset="0"/>
              <a:buChar char="•"/>
            </a:pPr>
            <a:r>
              <a:rPr lang="en-US" sz="1600">
                <a:latin typeface="+mj-lt"/>
              </a:rPr>
              <a:t>Apache </a:t>
            </a:r>
            <a:r>
              <a:rPr lang="en-US" sz="1600" err="1">
                <a:latin typeface="+mj-lt"/>
              </a:rPr>
              <a:t>Solr</a:t>
            </a:r>
            <a:r>
              <a:rPr lang="en-US" sz="1600">
                <a:latin typeface="+mj-lt"/>
              </a:rPr>
              <a:t> on EC2.</a:t>
            </a:r>
            <a:endParaRPr lang="en-US"/>
          </a:p>
          <a:p>
            <a:pPr marL="285750" indent="-285750">
              <a:buFont typeface="Arial" panose="020B0604020202020204" pitchFamily="34" charset="0"/>
              <a:buChar char="•"/>
            </a:pPr>
            <a:r>
              <a:rPr lang="en-US">
                <a:latin typeface="+mj-lt"/>
              </a:rPr>
              <a:t>SES (Simple Email Service, SMTP) for outbound email.</a:t>
            </a:r>
          </a:p>
          <a:p>
            <a:pPr marL="285750" indent="-285750">
              <a:buFont typeface="Arial" panose="020B0604020202020204" pitchFamily="34" charset="0"/>
              <a:buChar char="•"/>
            </a:pPr>
            <a:r>
              <a:rPr lang="en-US">
                <a:latin typeface="+mj-lt"/>
              </a:rPr>
              <a:t>CloudWatch for log aggregation, monitoring, and alarms.</a:t>
            </a:r>
          </a:p>
          <a:p>
            <a:pPr marL="285750" indent="-285750">
              <a:buFont typeface="Arial" panose="020B0604020202020204" pitchFamily="34" charset="0"/>
              <a:buChar char="•"/>
            </a:pPr>
            <a:r>
              <a:rPr lang="en-US">
                <a:latin typeface="+mj-lt"/>
              </a:rPr>
              <a:t>SNS (Simple Notification Service) for alarm delivery.</a:t>
            </a:r>
          </a:p>
          <a:p>
            <a:pPr marL="285750" indent="-285750">
              <a:buFont typeface="Arial" panose="020B0604020202020204" pitchFamily="34" charset="0"/>
              <a:buChar char="•"/>
            </a:pPr>
            <a:r>
              <a:rPr lang="en-US" err="1">
                <a:latin typeface="+mj-lt"/>
              </a:rPr>
              <a:t>GuardDuty</a:t>
            </a:r>
            <a:r>
              <a:rPr lang="en-US">
                <a:latin typeface="+mj-lt"/>
              </a:rPr>
              <a:t> watches for suspicious network and AWS API activity.</a:t>
            </a:r>
            <a:endParaRPr lang="en-US" sz="1600">
              <a:latin typeface="+mj-lt"/>
            </a:endParaRPr>
          </a:p>
        </p:txBody>
      </p:sp>
      <p:sp>
        <p:nvSpPr>
          <p:cNvPr id="4" name="Title 3"/>
          <p:cNvSpPr>
            <a:spLocks noGrp="1"/>
          </p:cNvSpPr>
          <p:nvPr>
            <p:ph type="title"/>
          </p:nvPr>
        </p:nvSpPr>
        <p:spPr>
          <a:xfrm>
            <a:off x="228600" y="-19050"/>
            <a:ext cx="8229600" cy="819150"/>
          </a:xfrm>
          <a:prstGeom prst="rect">
            <a:avLst/>
          </a:prstGeom>
        </p:spPr>
        <p:txBody>
          <a:bodyPr/>
          <a:lstStyle/>
          <a:p>
            <a:r>
              <a:rPr lang="en-US">
                <a:latin typeface="Franklin Gothic Medium"/>
                <a:cs typeface="Franklin Gothic Medium"/>
              </a:rPr>
              <a:t>Additional </a:t>
            </a:r>
            <a:r>
              <a:rPr lang="en-US"/>
              <a:t>Services</a:t>
            </a:r>
            <a:endParaRPr lang="en-US">
              <a:latin typeface="Franklin Gothic Medium"/>
              <a:cs typeface="Franklin Gothic Medium"/>
            </a:endParaRP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p:txBody>
      </p:sp>
    </p:spTree>
    <p:extLst>
      <p:ext uri="{BB962C8B-B14F-4D97-AF65-F5344CB8AC3E}">
        <p14:creationId xmlns:p14="http://schemas.microsoft.com/office/powerpoint/2010/main" val="1427427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a:t>Environment setup</a:t>
            </a:r>
            <a:endParaRPr lang="en-US" sz="4000" cap="none">
              <a:solidFill>
                <a:schemeClr val="bg1"/>
              </a:solidFill>
            </a:endParaRPr>
          </a:p>
        </p:txBody>
      </p:sp>
      <p:cxnSp>
        <p:nvCxnSpPr>
          <p:cNvPr id="5" name="Straight Connector 4"/>
          <p:cNvCxnSpPr/>
          <p:nvPr/>
        </p:nvCxnSpPr>
        <p:spPr>
          <a:xfrm>
            <a:off x="838200" y="2876550"/>
            <a:ext cx="533400" cy="0"/>
          </a:xfrm>
          <a:prstGeom prst="line">
            <a:avLst/>
          </a:prstGeom>
          <a:ln w="76200" cmpd="sng">
            <a:solidFill>
              <a:srgbClr val="EC5E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21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INFRASTRUCTURE</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25</a:t>
            </a:fld>
            <a:endParaRPr lang="en-US"/>
          </a:p>
        </p:txBody>
      </p:sp>
      <p:sp>
        <p:nvSpPr>
          <p:cNvPr id="5" name="Text Placeholder 4"/>
          <p:cNvSpPr>
            <a:spLocks noGrp="1"/>
          </p:cNvSpPr>
          <p:nvPr>
            <p:ph type="body" sz="quarter" idx="13"/>
          </p:nvPr>
        </p:nvSpPr>
        <p:spPr>
          <a:xfrm>
            <a:off x="304800" y="971550"/>
            <a:ext cx="4324964" cy="3028950"/>
          </a:xfrm>
        </p:spPr>
        <p:txBody>
          <a:bodyPr anchor="t"/>
          <a:lstStyle/>
          <a:p>
            <a:pPr marL="285750" indent="-285750">
              <a:buChar char="•"/>
            </a:pPr>
            <a:r>
              <a:rPr lang="en-US" sz="1600"/>
              <a:t>Infrastructure as code. Terraform.</a:t>
            </a:r>
          </a:p>
          <a:p>
            <a:pPr marL="285750" indent="-285750">
              <a:buChar char="•"/>
            </a:pPr>
            <a:r>
              <a:rPr lang="en-US" sz="1600"/>
              <a:t>We use Terraform to set up most of the AWS services from the ground up - VPC, Subnets, Security Groups, LBs, EC2, RDS, etc.</a:t>
            </a:r>
          </a:p>
          <a:p>
            <a:pPr marL="285750" indent="-285750">
              <a:buChar char="•"/>
            </a:pPr>
            <a:r>
              <a:rPr lang="en-US" sz="1600"/>
              <a:t>Commit and track each change of infrastructure configuration.</a:t>
            </a:r>
          </a:p>
          <a:p>
            <a:pPr marL="285750" indent="-285750">
              <a:buChar char="•"/>
            </a:pPr>
            <a:r>
              <a:rPr lang="en-US" sz="1600"/>
              <a:t>Keeps things consistent across projects.</a:t>
            </a:r>
          </a:p>
          <a:p>
            <a:pPr marL="285750" indent="-285750">
              <a:buChar char="•"/>
            </a:pPr>
            <a:r>
              <a:rPr lang="en-US" sz="1600"/>
              <a:t>Reduces human error.</a:t>
            </a:r>
          </a:p>
        </p:txBody>
      </p:sp>
      <p:pic>
        <p:nvPicPr>
          <p:cNvPr id="6" name="Picture 6" descr="A screenshot of a computer&#10;&#10;Description generated with very high confidence">
            <a:extLst>
              <a:ext uri="{FF2B5EF4-FFF2-40B4-BE49-F238E27FC236}">
                <a16:creationId xmlns:a16="http://schemas.microsoft.com/office/drawing/2014/main" id="{3B287137-21C1-4A8D-AC6E-1439F69CB726}"/>
              </a:ext>
            </a:extLst>
          </p:cNvPr>
          <p:cNvPicPr>
            <a:picLocks noChangeAspect="1"/>
          </p:cNvPicPr>
          <p:nvPr/>
        </p:nvPicPr>
        <p:blipFill>
          <a:blip r:embed="rId3"/>
          <a:stretch>
            <a:fillRect/>
          </a:stretch>
        </p:blipFill>
        <p:spPr>
          <a:xfrm>
            <a:off x="5211266" y="760156"/>
            <a:ext cx="2383986" cy="3930446"/>
          </a:xfrm>
          <a:prstGeom prst="rect">
            <a:avLst/>
          </a:prstGeom>
        </p:spPr>
      </p:pic>
    </p:spTree>
    <p:extLst>
      <p:ext uri="{BB962C8B-B14F-4D97-AF65-F5344CB8AC3E}">
        <p14:creationId xmlns:p14="http://schemas.microsoft.com/office/powerpoint/2010/main" val="3882022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Terraform example</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26</a:t>
            </a:fld>
            <a:endParaRPr lang="en-US"/>
          </a:p>
        </p:txBody>
      </p:sp>
      <p:pic>
        <p:nvPicPr>
          <p:cNvPr id="6" name="Picture 6" descr="A screenshot of a cell phone&#10;&#10;Description generated with very high confidence">
            <a:extLst>
              <a:ext uri="{FF2B5EF4-FFF2-40B4-BE49-F238E27FC236}">
                <a16:creationId xmlns:a16="http://schemas.microsoft.com/office/drawing/2014/main" id="{7495187F-4791-434D-A8A3-578158C7C7EE}"/>
              </a:ext>
            </a:extLst>
          </p:cNvPr>
          <p:cNvPicPr>
            <a:picLocks noChangeAspect="1"/>
          </p:cNvPicPr>
          <p:nvPr/>
        </p:nvPicPr>
        <p:blipFill>
          <a:blip r:embed="rId3"/>
          <a:stretch>
            <a:fillRect/>
          </a:stretch>
        </p:blipFill>
        <p:spPr>
          <a:xfrm>
            <a:off x="3810467" y="783077"/>
            <a:ext cx="4124617" cy="4029634"/>
          </a:xfrm>
          <a:prstGeom prst="rect">
            <a:avLst/>
          </a:prstGeom>
        </p:spPr>
      </p:pic>
      <p:sp>
        <p:nvSpPr>
          <p:cNvPr id="9" name="Text Placeholder 8">
            <a:extLst>
              <a:ext uri="{FF2B5EF4-FFF2-40B4-BE49-F238E27FC236}">
                <a16:creationId xmlns:a16="http://schemas.microsoft.com/office/drawing/2014/main" id="{331B80D6-CAA3-41BD-AD80-5A88F002967A}"/>
              </a:ext>
            </a:extLst>
          </p:cNvPr>
          <p:cNvSpPr>
            <a:spLocks noGrp="1"/>
          </p:cNvSpPr>
          <p:nvPr>
            <p:ph type="body" sz="quarter" idx="13"/>
          </p:nvPr>
        </p:nvSpPr>
        <p:spPr>
          <a:xfrm>
            <a:off x="304800" y="875599"/>
            <a:ext cx="3076517" cy="3849385"/>
          </a:xfrm>
        </p:spPr>
        <p:txBody>
          <a:bodyPr anchor="t"/>
          <a:lstStyle/>
          <a:p>
            <a:pPr marL="285750" indent="-285750">
              <a:buChar char="•"/>
            </a:pPr>
            <a:r>
              <a:rPr lang="en-US"/>
              <a:t>Terraform code to spin up Drupal soloist EC2 and create a CPU utilization metric alarm.</a:t>
            </a:r>
          </a:p>
          <a:p>
            <a:pPr marL="285750" indent="-285750">
              <a:buChar char="•"/>
            </a:pPr>
            <a:r>
              <a:rPr lang="en-US"/>
              <a:t>Parameter driven.</a:t>
            </a:r>
          </a:p>
          <a:p>
            <a:pPr marL="285750" indent="-285750">
              <a:buChar char="•"/>
            </a:pPr>
            <a:r>
              <a:rPr lang="en-US"/>
              <a:t>Custom TF modules allow code reuse for common tasks between projects.</a:t>
            </a:r>
          </a:p>
        </p:txBody>
      </p:sp>
    </p:spTree>
    <p:extLst>
      <p:ext uri="{BB962C8B-B14F-4D97-AF65-F5344CB8AC3E}">
        <p14:creationId xmlns:p14="http://schemas.microsoft.com/office/powerpoint/2010/main" val="4178175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EC2 setup</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27</a:t>
            </a:fld>
            <a:endParaRPr lang="en-US"/>
          </a:p>
        </p:txBody>
      </p:sp>
      <p:sp>
        <p:nvSpPr>
          <p:cNvPr id="5" name="Text Placeholder 4"/>
          <p:cNvSpPr>
            <a:spLocks noGrp="1"/>
          </p:cNvSpPr>
          <p:nvPr>
            <p:ph type="body" sz="quarter" idx="13"/>
          </p:nvPr>
        </p:nvSpPr>
        <p:spPr>
          <a:xfrm>
            <a:off x="304800" y="971550"/>
            <a:ext cx="7010400" cy="3028950"/>
          </a:xfrm>
        </p:spPr>
        <p:txBody>
          <a:bodyPr anchor="t"/>
          <a:lstStyle/>
          <a:p>
            <a:r>
              <a:rPr lang="en-US"/>
              <a:t>Setting up Apache and PHP/PHP-FPM:</a:t>
            </a:r>
          </a:p>
          <a:p>
            <a:pPr marL="285750" indent="-285750">
              <a:buFont typeface="Arial" panose="020B0604020202020204" pitchFamily="34" charset="0"/>
              <a:buChar char="•"/>
            </a:pPr>
            <a:r>
              <a:rPr lang="en-US"/>
              <a:t>Chef cookbook installs Apache, PHP and components, and configures them.</a:t>
            </a:r>
          </a:p>
          <a:p>
            <a:pPr marL="285750" indent="-285750">
              <a:buFont typeface="Arial" panose="020B0604020202020204" pitchFamily="34" charset="0"/>
              <a:buChar char="•"/>
            </a:pPr>
            <a:r>
              <a:rPr lang="en-US"/>
              <a:t>Each project has its own cookbooks, based on our core templates.</a:t>
            </a:r>
          </a:p>
          <a:p>
            <a:r>
              <a:rPr lang="en-US"/>
              <a:t>Secrets management with 1Password.</a:t>
            </a:r>
          </a:p>
          <a:p>
            <a:pPr marL="285750" indent="-285750">
              <a:buFont typeface="Arial" panose="020B0604020202020204" pitchFamily="34" charset="0"/>
              <a:buChar char="•"/>
            </a:pPr>
            <a:r>
              <a:rPr lang="en-US"/>
              <a:t>Vaults for each project.</a:t>
            </a:r>
          </a:p>
          <a:p>
            <a:pPr marL="285750" indent="-285750">
              <a:buFont typeface="Arial" panose="020B0604020202020204" pitchFamily="34" charset="0"/>
              <a:buChar char="•"/>
            </a:pPr>
            <a:r>
              <a:rPr lang="en-US"/>
              <a:t>Ops creates credentials for each project and environment.</a:t>
            </a:r>
          </a:p>
          <a:p>
            <a:pPr marL="285750" indent="-285750">
              <a:buFont typeface="Arial" panose="020B0604020202020204" pitchFamily="34" charset="0"/>
              <a:buChar char="•"/>
            </a:pPr>
            <a:r>
              <a:rPr lang="en-US"/>
              <a:t>Team can access them through project specific 1P vaults.</a:t>
            </a:r>
          </a:p>
        </p:txBody>
      </p:sp>
    </p:spTree>
    <p:extLst>
      <p:ext uri="{BB962C8B-B14F-4D97-AF65-F5344CB8AC3E}">
        <p14:creationId xmlns:p14="http://schemas.microsoft.com/office/powerpoint/2010/main" val="469198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CHef example</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28</a:t>
            </a:fld>
            <a:endParaRPr lang="en-US"/>
          </a:p>
        </p:txBody>
      </p:sp>
      <p:sp>
        <p:nvSpPr>
          <p:cNvPr id="13" name="Text Placeholder 8">
            <a:extLst>
              <a:ext uri="{FF2B5EF4-FFF2-40B4-BE49-F238E27FC236}">
                <a16:creationId xmlns:a16="http://schemas.microsoft.com/office/drawing/2014/main" id="{FD6D39A9-7315-4FC1-AEBB-22163DC636E2}"/>
              </a:ext>
            </a:extLst>
          </p:cNvPr>
          <p:cNvSpPr>
            <a:spLocks noGrp="1"/>
          </p:cNvSpPr>
          <p:nvPr>
            <p:ph type="body" sz="quarter" idx="13"/>
          </p:nvPr>
        </p:nvSpPr>
        <p:spPr>
          <a:xfrm>
            <a:off x="424009" y="3568311"/>
            <a:ext cx="4798029" cy="1072526"/>
          </a:xfrm>
        </p:spPr>
        <p:txBody>
          <a:bodyPr anchor="t"/>
          <a:lstStyle/>
          <a:p>
            <a:pPr marL="285750" indent="-285750">
              <a:buChar char="•"/>
            </a:pPr>
            <a:r>
              <a:rPr lang="en-US"/>
              <a:t>Above: Chef cookbook code to install PHP</a:t>
            </a:r>
          </a:p>
          <a:p>
            <a:pPr marL="285750" indent="-285750">
              <a:buChar char="•"/>
            </a:pPr>
            <a:r>
              <a:rPr lang="en-US"/>
              <a:t>Right: code to configure PHP</a:t>
            </a:r>
          </a:p>
        </p:txBody>
      </p:sp>
      <p:pic>
        <p:nvPicPr>
          <p:cNvPr id="5" name="Picture 6" descr="A screenshot of a cell phone&#10;&#10;Description generated with very high confidence">
            <a:extLst>
              <a:ext uri="{FF2B5EF4-FFF2-40B4-BE49-F238E27FC236}">
                <a16:creationId xmlns:a16="http://schemas.microsoft.com/office/drawing/2014/main" id="{5F9231EE-F28E-46D6-9365-B857D903AA80}"/>
              </a:ext>
            </a:extLst>
          </p:cNvPr>
          <p:cNvPicPr>
            <a:picLocks noChangeAspect="1"/>
          </p:cNvPicPr>
          <p:nvPr/>
        </p:nvPicPr>
        <p:blipFill rotWithShape="1">
          <a:blip r:embed="rId2"/>
          <a:srcRect r="21374" b="169"/>
          <a:stretch/>
        </p:blipFill>
        <p:spPr>
          <a:xfrm>
            <a:off x="311346" y="837812"/>
            <a:ext cx="5117302" cy="2686013"/>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5B13802C-1066-4406-8D1D-6493316C8601}"/>
              </a:ext>
            </a:extLst>
          </p:cNvPr>
          <p:cNvPicPr>
            <a:picLocks noChangeAspect="1"/>
          </p:cNvPicPr>
          <p:nvPr/>
        </p:nvPicPr>
        <p:blipFill>
          <a:blip r:embed="rId3"/>
          <a:stretch>
            <a:fillRect/>
          </a:stretch>
        </p:blipFill>
        <p:spPr>
          <a:xfrm>
            <a:off x="5563535" y="837147"/>
            <a:ext cx="3156924" cy="3903968"/>
          </a:xfrm>
          <a:prstGeom prst="rect">
            <a:avLst/>
          </a:prstGeom>
        </p:spPr>
      </p:pic>
    </p:spTree>
    <p:extLst>
      <p:ext uri="{BB962C8B-B14F-4D97-AF65-F5344CB8AC3E}">
        <p14:creationId xmlns:p14="http://schemas.microsoft.com/office/powerpoint/2010/main" val="1239018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Server and </a:t>
            </a:r>
            <a:r>
              <a:rPr lang="en-US" err="1"/>
              <a:t>drupal</a:t>
            </a:r>
            <a:r>
              <a:rPr lang="en-US"/>
              <a:t> updates</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29</a:t>
            </a:fld>
            <a:endParaRPr lang="en-US"/>
          </a:p>
        </p:txBody>
      </p:sp>
      <p:sp>
        <p:nvSpPr>
          <p:cNvPr id="5" name="Text Placeholder 4"/>
          <p:cNvSpPr>
            <a:spLocks noGrp="1"/>
          </p:cNvSpPr>
          <p:nvPr>
            <p:ph type="body" sz="quarter" idx="13"/>
          </p:nvPr>
        </p:nvSpPr>
        <p:spPr>
          <a:xfrm>
            <a:off x="304800" y="971550"/>
            <a:ext cx="7010400" cy="3028950"/>
          </a:xfrm>
        </p:spPr>
        <p:txBody>
          <a:bodyPr anchor="t"/>
          <a:lstStyle/>
          <a:p>
            <a:pPr marL="285750" indent="-285750">
              <a:buChar char="•"/>
            </a:pPr>
            <a:r>
              <a:rPr lang="en-US"/>
              <a:t>OS/middleware updates done manually or with AWS Systems Manager.</a:t>
            </a:r>
          </a:p>
          <a:p>
            <a:pPr marL="285750" indent="-285750">
              <a:buChar char="•"/>
            </a:pPr>
            <a:r>
              <a:rPr lang="en-US"/>
              <a:t>Drupal update manager module sends notifications for security updates. </a:t>
            </a:r>
            <a:r>
              <a:rPr lang="en-US" err="1">
                <a:latin typeface="Courier"/>
              </a:rPr>
              <a:t>composer.lock</a:t>
            </a:r>
            <a:r>
              <a:rPr lang="en-US"/>
              <a:t> in git, deployment and </a:t>
            </a:r>
            <a:r>
              <a:rPr lang="en-US">
                <a:latin typeface="Courier"/>
              </a:rPr>
              <a:t>composer install</a:t>
            </a:r>
            <a:r>
              <a:rPr lang="en-US"/>
              <a:t> to update.</a:t>
            </a:r>
          </a:p>
        </p:txBody>
      </p:sp>
    </p:spTree>
    <p:extLst>
      <p:ext uri="{BB962C8B-B14F-4D97-AF65-F5344CB8AC3E}">
        <p14:creationId xmlns:p14="http://schemas.microsoft.com/office/powerpoint/2010/main" val="354814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3</a:t>
            </a:fld>
            <a:endParaRPr lang="en-US"/>
          </a:p>
        </p:txBody>
      </p:sp>
      <p:sp>
        <p:nvSpPr>
          <p:cNvPr id="7" name="Text Placeholder 6"/>
          <p:cNvSpPr>
            <a:spLocks noGrp="1"/>
          </p:cNvSpPr>
          <p:nvPr>
            <p:ph type="body" sz="quarter" idx="12"/>
          </p:nvPr>
        </p:nvSpPr>
        <p:spPr/>
        <p:txBody>
          <a:bodyPr vert="horz" anchor="t"/>
          <a:lstStyle/>
          <a:p>
            <a:pPr>
              <a:buChar char="•"/>
            </a:pPr>
            <a:r>
              <a:rPr lang="en-US" dirty="0"/>
              <a:t>Software developer since 1990 or so.</a:t>
            </a:r>
          </a:p>
          <a:p>
            <a:pPr>
              <a:buChar char="•"/>
            </a:pPr>
            <a:r>
              <a:rPr lang="en-US" dirty="0"/>
              <a:t>Drupal developer since 2013.</a:t>
            </a:r>
          </a:p>
          <a:p>
            <a:pPr>
              <a:buChar char="•"/>
            </a:pPr>
            <a:r>
              <a:rPr lang="en-US" dirty="0"/>
              <a:t>I work for Breakthrough Technologies. </a:t>
            </a:r>
          </a:p>
          <a:p>
            <a:pPr>
              <a:buChar char="•"/>
            </a:pPr>
            <a:r>
              <a:rPr lang="en-US" dirty="0"/>
              <a:t>Love the Drupal community (that’s you!).</a:t>
            </a:r>
          </a:p>
          <a:p>
            <a:pPr>
              <a:buChar char="•"/>
            </a:pPr>
            <a:r>
              <a:rPr lang="en-US" dirty="0"/>
              <a:t>Back-end developer.</a:t>
            </a:r>
          </a:p>
          <a:p>
            <a:pPr>
              <a:buChar char="•"/>
            </a:pPr>
            <a:r>
              <a:rPr lang="en-US" dirty="0"/>
              <a:t>I’ll do CSS if I *have* to.</a:t>
            </a:r>
          </a:p>
          <a:p>
            <a:pPr>
              <a:buChar char="•"/>
            </a:pPr>
            <a:r>
              <a:rPr lang="en-US" dirty="0"/>
              <a:t>Maintain and contribute to some modules.</a:t>
            </a:r>
          </a:p>
          <a:p>
            <a:pPr>
              <a:buChar char="•"/>
            </a:pPr>
            <a:r>
              <a:rPr lang="en-US" dirty="0"/>
              <a:t>Oh, and BTW, Acquia Certified Grand Master!</a:t>
            </a:r>
          </a:p>
          <a:p>
            <a:pPr>
              <a:buChar char="•"/>
            </a:pPr>
            <a:r>
              <a:rPr lang="en-US" dirty="0"/>
              <a:t>And my favorite Muppet is </a:t>
            </a:r>
            <a:r>
              <a:rPr lang="en-US" dirty="0" err="1"/>
              <a:t>Pepé</a:t>
            </a:r>
            <a:r>
              <a:rPr lang="en-US" dirty="0"/>
              <a:t> the King Prawn.</a:t>
            </a:r>
          </a:p>
          <a:p>
            <a:pPr>
              <a:buChar char="•"/>
            </a:pPr>
            <a:r>
              <a:rPr lang="en-US" dirty="0"/>
              <a:t>Former motorcycle rider.</a:t>
            </a:r>
          </a:p>
          <a:p>
            <a:endParaRPr lang="en-US" dirty="0"/>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Who are we?</a:t>
            </a:r>
          </a:p>
        </p:txBody>
      </p:sp>
      <p:sp>
        <p:nvSpPr>
          <p:cNvPr id="8" name="Footer Placeholder 7"/>
          <p:cNvSpPr>
            <a:spLocks noGrp="1"/>
          </p:cNvSpPr>
          <p:nvPr>
            <p:ph type="ftr" sz="quarter" idx="10"/>
          </p:nvPr>
        </p:nvSpPr>
        <p:spPr/>
        <p:txBody>
          <a:bodyPr/>
          <a:lstStyle/>
          <a:p>
            <a:r>
              <a:rPr lang="en-US"/>
              <a:t>Drupal 8 Hosting on AWS</a:t>
            </a:r>
          </a:p>
        </p:txBody>
      </p:sp>
      <p:pic>
        <p:nvPicPr>
          <p:cNvPr id="5" name="Picture 4" descr="D7G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52550"/>
            <a:ext cx="1905000" cy="1905000"/>
          </a:xfrm>
          <a:prstGeom prst="rect">
            <a:avLst/>
          </a:prstGeom>
        </p:spPr>
      </p:pic>
      <p:pic>
        <p:nvPicPr>
          <p:cNvPr id="6" name="Picture 5" descr="pep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486150"/>
            <a:ext cx="813471" cy="1047750"/>
          </a:xfrm>
          <a:prstGeom prst="rect">
            <a:avLst/>
          </a:prstGeom>
        </p:spPr>
      </p:pic>
      <p:sp>
        <p:nvSpPr>
          <p:cNvPr id="3" name="TextBox 2">
            <a:extLst>
              <a:ext uri="{FF2B5EF4-FFF2-40B4-BE49-F238E27FC236}">
                <a16:creationId xmlns:a16="http://schemas.microsoft.com/office/drawing/2014/main" id="{2F4F9971-28AC-BC4D-8444-D3F77DFA0848}"/>
              </a:ext>
            </a:extLst>
          </p:cNvPr>
          <p:cNvSpPr txBox="1"/>
          <p:nvPr/>
        </p:nvSpPr>
        <p:spPr>
          <a:xfrm>
            <a:off x="228600" y="802630"/>
            <a:ext cx="5257800" cy="461665"/>
          </a:xfrm>
          <a:prstGeom prst="rect">
            <a:avLst/>
          </a:prstGeom>
        </p:spPr>
        <p:txBody>
          <a:bodyPr wrap="square" rtlCol="0" anchor="t">
            <a:spAutoFit/>
          </a:bodyPr>
          <a:lstStyle/>
          <a:p>
            <a:r>
              <a:rPr lang="en-US" sz="2400" dirty="0">
                <a:solidFill>
                  <a:srgbClr val="000000"/>
                </a:solidFill>
                <a:latin typeface="Franklin Gothic Book" panose="020B0503020102020204" pitchFamily="34" charset="0"/>
                <a:cs typeface="Century Gothic"/>
              </a:rPr>
              <a:t>Jonathan “Jack” Franks</a:t>
            </a:r>
          </a:p>
        </p:txBody>
      </p:sp>
    </p:spTree>
    <p:extLst>
      <p:ext uri="{BB962C8B-B14F-4D97-AF65-F5344CB8AC3E}">
        <p14:creationId xmlns:p14="http://schemas.microsoft.com/office/powerpoint/2010/main" val="397278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Rds</a:t>
            </a:r>
            <a:r>
              <a:rPr lang="en-US"/>
              <a:t> setup</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30</a:t>
            </a:fld>
            <a:endParaRPr lang="en-US"/>
          </a:p>
        </p:txBody>
      </p:sp>
      <p:sp>
        <p:nvSpPr>
          <p:cNvPr id="5" name="Text Placeholder 4"/>
          <p:cNvSpPr>
            <a:spLocks noGrp="1"/>
          </p:cNvSpPr>
          <p:nvPr>
            <p:ph type="body" sz="quarter" idx="13"/>
          </p:nvPr>
        </p:nvSpPr>
        <p:spPr>
          <a:xfrm>
            <a:off x="304800" y="971550"/>
            <a:ext cx="4023852" cy="3538998"/>
          </a:xfrm>
        </p:spPr>
        <p:txBody>
          <a:bodyPr anchor="t"/>
          <a:lstStyle/>
          <a:p>
            <a:pPr marL="285750" indent="-285750">
              <a:buChar char="•"/>
            </a:pPr>
            <a:r>
              <a:rPr lang="en-US" sz="1600"/>
              <a:t>We use Terraform to spin up the initial RDS instance and configure it.</a:t>
            </a:r>
          </a:p>
          <a:p>
            <a:pPr marL="285750" indent="-285750">
              <a:buChar char="•"/>
            </a:pPr>
            <a:r>
              <a:rPr lang="en-US" sz="1600"/>
              <a:t>Create users and network permissions manually with </a:t>
            </a:r>
            <a:r>
              <a:rPr lang="en-US" sz="1600" err="1"/>
              <a:t>sql</a:t>
            </a:r>
            <a:r>
              <a:rPr lang="en-US" sz="1600"/>
              <a:t> scripts via MySQL client.</a:t>
            </a:r>
          </a:p>
          <a:p>
            <a:pPr marL="285750" indent="-285750">
              <a:buChar char="•"/>
            </a:pPr>
            <a:r>
              <a:rPr lang="en-US" sz="1600"/>
              <a:t>Store secrets in project’s 1Password vault.</a:t>
            </a:r>
          </a:p>
        </p:txBody>
      </p:sp>
      <p:pic>
        <p:nvPicPr>
          <p:cNvPr id="8" name="Picture 8" descr="A screenshot of a cell phone&#10;&#10;Description generated with very high confidence">
            <a:extLst>
              <a:ext uri="{FF2B5EF4-FFF2-40B4-BE49-F238E27FC236}">
                <a16:creationId xmlns:a16="http://schemas.microsoft.com/office/drawing/2014/main" id="{435B1A87-0C69-4923-BCD4-A619246EE127}"/>
              </a:ext>
            </a:extLst>
          </p:cNvPr>
          <p:cNvPicPr>
            <a:picLocks noChangeAspect="1"/>
          </p:cNvPicPr>
          <p:nvPr/>
        </p:nvPicPr>
        <p:blipFill>
          <a:blip r:embed="rId2"/>
          <a:stretch>
            <a:fillRect/>
          </a:stretch>
        </p:blipFill>
        <p:spPr>
          <a:xfrm>
            <a:off x="4202061" y="890336"/>
            <a:ext cx="4033683" cy="3805279"/>
          </a:xfrm>
          <a:prstGeom prst="rect">
            <a:avLst/>
          </a:prstGeom>
        </p:spPr>
      </p:pic>
    </p:spTree>
    <p:extLst>
      <p:ext uri="{BB962C8B-B14F-4D97-AF65-F5344CB8AC3E}">
        <p14:creationId xmlns:p14="http://schemas.microsoft.com/office/powerpoint/2010/main" val="1302622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Efs</a:t>
            </a:r>
            <a:r>
              <a:rPr lang="en-US"/>
              <a:t>/s3 setup</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31</a:t>
            </a:fld>
            <a:endParaRPr lang="en-US"/>
          </a:p>
        </p:txBody>
      </p:sp>
      <p:sp>
        <p:nvSpPr>
          <p:cNvPr id="5" name="Text Placeholder 4"/>
          <p:cNvSpPr>
            <a:spLocks noGrp="1"/>
          </p:cNvSpPr>
          <p:nvPr>
            <p:ph type="body" sz="quarter" idx="13"/>
          </p:nvPr>
        </p:nvSpPr>
        <p:spPr>
          <a:xfrm>
            <a:off x="304800" y="971550"/>
            <a:ext cx="7010400" cy="3028950"/>
          </a:xfrm>
        </p:spPr>
        <p:txBody>
          <a:bodyPr anchor="t"/>
          <a:lstStyle/>
          <a:p>
            <a:pPr marL="285750" indent="-285750">
              <a:buChar char="•"/>
            </a:pPr>
            <a:r>
              <a:rPr lang="en-US" sz="1600"/>
              <a:t>Terraform sets up EFS and all related AWS components.</a:t>
            </a:r>
            <a:endParaRPr lang="en-US"/>
          </a:p>
          <a:p>
            <a:pPr marL="285750" indent="-285750">
              <a:buChar char="•"/>
            </a:pPr>
            <a:r>
              <a:rPr lang="en-US" sz="1600"/>
              <a:t>Set up mount details in the soloist’s /</a:t>
            </a:r>
            <a:r>
              <a:rPr lang="en-US" sz="1600" err="1"/>
              <a:t>etc</a:t>
            </a:r>
            <a:r>
              <a:rPr lang="en-US" sz="1600"/>
              <a:t>/</a:t>
            </a:r>
            <a:r>
              <a:rPr lang="en-US" sz="1600" err="1"/>
              <a:t>fstab</a:t>
            </a:r>
            <a:r>
              <a:rPr lang="en-US" sz="1600"/>
              <a:t>.</a:t>
            </a:r>
          </a:p>
          <a:p>
            <a:pPr marL="285750" indent="-285750">
              <a:buChar char="•"/>
            </a:pPr>
            <a:r>
              <a:rPr lang="en-US" sz="1600"/>
              <a:t>Pushed to ASG hosts during initial deployment.</a:t>
            </a:r>
          </a:p>
        </p:txBody>
      </p:sp>
    </p:spTree>
    <p:extLst>
      <p:ext uri="{BB962C8B-B14F-4D97-AF65-F5344CB8AC3E}">
        <p14:creationId xmlns:p14="http://schemas.microsoft.com/office/powerpoint/2010/main" val="2720042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DRUPAL Cron</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32</a:t>
            </a:fld>
            <a:endParaRPr lang="en-US"/>
          </a:p>
        </p:txBody>
      </p:sp>
      <p:sp>
        <p:nvSpPr>
          <p:cNvPr id="5" name="Text Placeholder 4"/>
          <p:cNvSpPr>
            <a:spLocks noGrp="1"/>
          </p:cNvSpPr>
          <p:nvPr>
            <p:ph type="body" sz="quarter" idx="13"/>
          </p:nvPr>
        </p:nvSpPr>
        <p:spPr>
          <a:xfrm>
            <a:off x="304800" y="971550"/>
            <a:ext cx="7010400" cy="3028950"/>
          </a:xfrm>
        </p:spPr>
        <p:txBody>
          <a:bodyPr anchor="t"/>
          <a:lstStyle/>
          <a:p>
            <a:pPr marL="285750" indent="-285750">
              <a:buChar char="•"/>
            </a:pPr>
            <a:r>
              <a:rPr lang="en-US" sz="1600"/>
              <a:t>Drupal configured to use external </a:t>
            </a:r>
            <a:r>
              <a:rPr lang="en-US" sz="1600" err="1"/>
              <a:t>cron</a:t>
            </a:r>
            <a:r>
              <a:rPr lang="en-US" sz="1600"/>
              <a:t> web request with token.</a:t>
            </a:r>
          </a:p>
          <a:p>
            <a:pPr marL="285750" indent="-285750">
              <a:buChar char="•"/>
            </a:pPr>
            <a:r>
              <a:rPr lang="en-US" sz="1600"/>
              <a:t>AWS Lambda function periodically makes </a:t>
            </a:r>
            <a:r>
              <a:rPr lang="en-US" sz="1600" err="1"/>
              <a:t>drupal</a:t>
            </a:r>
            <a:r>
              <a:rPr lang="en-US" sz="1600"/>
              <a:t> </a:t>
            </a:r>
            <a:r>
              <a:rPr lang="en-US" sz="1600" err="1"/>
              <a:t>cron</a:t>
            </a:r>
            <a:r>
              <a:rPr lang="en-US" sz="1600"/>
              <a:t> request.</a:t>
            </a:r>
          </a:p>
          <a:p>
            <a:pPr marL="285750" indent="-285750">
              <a:buChar char="•"/>
            </a:pPr>
            <a:r>
              <a:rPr lang="en-US" sz="1600"/>
              <a:t>Lambda/Drupal communications kept within private network.</a:t>
            </a:r>
          </a:p>
        </p:txBody>
      </p:sp>
    </p:spTree>
    <p:extLst>
      <p:ext uri="{BB962C8B-B14F-4D97-AF65-F5344CB8AC3E}">
        <p14:creationId xmlns:p14="http://schemas.microsoft.com/office/powerpoint/2010/main" val="171473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a:t>Development workflow</a:t>
            </a:r>
            <a:endParaRPr lang="en-US" sz="4000" cap="none">
              <a:solidFill>
                <a:schemeClr val="bg1"/>
              </a:solidFill>
            </a:endParaRPr>
          </a:p>
        </p:txBody>
      </p:sp>
      <p:cxnSp>
        <p:nvCxnSpPr>
          <p:cNvPr id="5" name="Straight Connector 4"/>
          <p:cNvCxnSpPr/>
          <p:nvPr/>
        </p:nvCxnSpPr>
        <p:spPr>
          <a:xfrm>
            <a:off x="838200" y="2876550"/>
            <a:ext cx="533400" cy="0"/>
          </a:xfrm>
          <a:prstGeom prst="line">
            <a:avLst/>
          </a:prstGeom>
          <a:ln w="76200" cmpd="sng">
            <a:solidFill>
              <a:srgbClr val="EC5E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8469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34</a:t>
            </a:fld>
            <a:endParaRPr lang="en-US"/>
          </a:p>
        </p:txBody>
      </p:sp>
      <p:sp>
        <p:nvSpPr>
          <p:cNvPr id="7" name="Text Placeholder 6"/>
          <p:cNvSpPr>
            <a:spLocks noGrp="1"/>
          </p:cNvSpPr>
          <p:nvPr>
            <p:ph type="body" sz="quarter" idx="12"/>
          </p:nvPr>
        </p:nvSpPr>
        <p:spPr>
          <a:xfrm>
            <a:off x="76200" y="885825"/>
            <a:ext cx="3962400" cy="3453666"/>
          </a:xfrm>
        </p:spPr>
        <p:txBody>
          <a:bodyPr vert="horz" anchor="t"/>
          <a:lstStyle/>
          <a:p>
            <a:pPr>
              <a:buFont typeface="Arial"/>
              <a:buChar char="•"/>
            </a:pPr>
            <a:r>
              <a:rPr lang="en-US"/>
              <a:t>Local dev environments using Docker/Lando.</a:t>
            </a:r>
          </a:p>
          <a:p>
            <a:pPr>
              <a:buFont typeface="Arial"/>
              <a:buChar char="•"/>
            </a:pPr>
            <a:r>
              <a:rPr lang="en-US"/>
              <a:t>Remote code repo in Git.</a:t>
            </a:r>
          </a:p>
          <a:p>
            <a:pPr>
              <a:buFont typeface="Arial"/>
              <a:buChar char="•"/>
            </a:pPr>
            <a:r>
              <a:rPr lang="en-US"/>
              <a:t>Tagged releases.</a:t>
            </a:r>
          </a:p>
          <a:p>
            <a:pPr>
              <a:buFont typeface="Arial"/>
              <a:buChar char="•"/>
            </a:pPr>
            <a:r>
              <a:rPr lang="en-US"/>
              <a:t>Feature branches from master.</a:t>
            </a:r>
          </a:p>
          <a:p>
            <a:pPr>
              <a:buFont typeface="Arial"/>
              <a:buChar char="•"/>
            </a:pPr>
            <a:r>
              <a:rPr lang="en-US"/>
              <a:t>Hotfix branches from tags.</a:t>
            </a:r>
          </a:p>
          <a:p>
            <a:pPr>
              <a:buFont typeface="Arial"/>
              <a:buChar char="•"/>
            </a:pPr>
            <a:r>
              <a:rPr lang="en-US"/>
              <a:t>Pull requests approved by tech lead.</a:t>
            </a:r>
          </a:p>
          <a:p>
            <a:pPr>
              <a:buFont typeface="Arial"/>
              <a:buChar char="•"/>
            </a:pPr>
            <a:r>
              <a:rPr lang="en-US"/>
              <a:t>Frequent deploys to QA.</a:t>
            </a:r>
          </a:p>
          <a:p>
            <a:pPr>
              <a:buFont typeface="Arial"/>
              <a:buChar char="•"/>
            </a:pPr>
            <a:r>
              <a:rPr lang="en-US"/>
              <a:t>Test.</a:t>
            </a:r>
          </a:p>
          <a:p>
            <a:pPr>
              <a:buFont typeface="Arial"/>
              <a:buChar char="•"/>
            </a:pPr>
            <a:r>
              <a:rPr lang="en-US"/>
              <a:t>Deploy to staging. Validate prod deployment.</a:t>
            </a:r>
          </a:p>
          <a:p>
            <a:pPr>
              <a:buFont typeface="Arial"/>
              <a:buChar char="•"/>
            </a:pPr>
            <a:r>
              <a:rPr lang="en-US"/>
              <a:t>Real release to production.</a:t>
            </a:r>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Development workflow</a:t>
            </a:r>
          </a:p>
        </p:txBody>
      </p:sp>
      <p:sp>
        <p:nvSpPr>
          <p:cNvPr id="8" name="Footer Placeholder 7"/>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pic>
        <p:nvPicPr>
          <p:cNvPr id="3" name="Picture 2">
            <a:extLst>
              <a:ext uri="{FF2B5EF4-FFF2-40B4-BE49-F238E27FC236}">
                <a16:creationId xmlns:a16="http://schemas.microsoft.com/office/drawing/2014/main" id="{EBEB767D-6AA2-B249-9AA3-42ADD044192C}"/>
              </a:ext>
            </a:extLst>
          </p:cNvPr>
          <p:cNvPicPr>
            <a:picLocks noChangeAspect="1"/>
          </p:cNvPicPr>
          <p:nvPr/>
        </p:nvPicPr>
        <p:blipFill>
          <a:blip r:embed="rId3"/>
          <a:stretch>
            <a:fillRect/>
          </a:stretch>
        </p:blipFill>
        <p:spPr>
          <a:xfrm>
            <a:off x="4114800" y="885825"/>
            <a:ext cx="4614847" cy="3795712"/>
          </a:xfrm>
          <a:prstGeom prst="rect">
            <a:avLst/>
          </a:prstGeom>
        </p:spPr>
      </p:pic>
      <p:sp>
        <p:nvSpPr>
          <p:cNvPr id="9" name="Text Placeholder 6">
            <a:extLst>
              <a:ext uri="{FF2B5EF4-FFF2-40B4-BE49-F238E27FC236}">
                <a16:creationId xmlns:a16="http://schemas.microsoft.com/office/drawing/2014/main" id="{B70FC3FC-D3CB-774E-90A0-22DCC5F00DCA}"/>
              </a:ext>
            </a:extLst>
          </p:cNvPr>
          <p:cNvSpPr txBox="1">
            <a:spLocks/>
          </p:cNvSpPr>
          <p:nvPr/>
        </p:nvSpPr>
        <p:spPr>
          <a:xfrm>
            <a:off x="76200" y="4382354"/>
            <a:ext cx="3962400" cy="342046"/>
          </a:xfrm>
          <a:prstGeom prst="rect">
            <a:avLst/>
          </a:prstGeom>
        </p:spPr>
        <p:txBody>
          <a:bodyPr vert="horz"/>
          <a:lstStyle>
            <a:lvl1pPr marL="342900" indent="-342900" algn="l" defTabSz="457200" rtl="0" eaLnBrk="1" latinLnBrk="0" hangingPunct="1">
              <a:spcBef>
                <a:spcPct val="20000"/>
              </a:spcBef>
              <a:buFont typeface="+mj-lt"/>
              <a:buAutoNum type="arabicPeriod"/>
              <a:defRPr sz="1600" b="0" kern="1200">
                <a:solidFill>
                  <a:schemeClr val="tx1">
                    <a:lumMod val="65000"/>
                    <a:lumOff val="35000"/>
                  </a:schemeClr>
                </a:solidFill>
                <a:latin typeface="Franklin Gothic Book"/>
                <a:ea typeface="+mn-ea"/>
                <a:cs typeface="Franklin Gothic Book"/>
              </a:defRPr>
            </a:lvl1pPr>
            <a:lvl2pPr marL="457200" indent="0" algn="l" defTabSz="457200" rtl="0" eaLnBrk="1" latinLnBrk="0" hangingPunct="1">
              <a:spcBef>
                <a:spcPct val="20000"/>
              </a:spcBef>
              <a:buFont typeface="+mj-lt"/>
              <a:buNone/>
              <a:defRPr sz="2800" kern="1200">
                <a:solidFill>
                  <a:schemeClr val="tx1">
                    <a:lumMod val="65000"/>
                    <a:lumOff val="35000"/>
                  </a:schemeClr>
                </a:solidFill>
                <a:latin typeface="+mn-lt"/>
                <a:ea typeface="+mn-ea"/>
                <a:cs typeface="+mn-cs"/>
              </a:defRPr>
            </a:lvl2pPr>
            <a:lvl3pPr marL="914400" indent="0" algn="l" defTabSz="457200" rtl="0" eaLnBrk="1" latinLnBrk="0" hangingPunct="1">
              <a:spcBef>
                <a:spcPct val="20000"/>
              </a:spcBef>
              <a:buFont typeface="+mj-lt"/>
              <a:buNone/>
              <a:defRPr sz="2400" kern="1200">
                <a:solidFill>
                  <a:schemeClr val="tx1">
                    <a:lumMod val="65000"/>
                    <a:lumOff val="35000"/>
                  </a:schemeClr>
                </a:solidFill>
                <a:latin typeface="+mn-lt"/>
                <a:ea typeface="+mn-ea"/>
                <a:cs typeface="+mn-cs"/>
              </a:defRPr>
            </a:lvl3pPr>
            <a:lvl4pPr marL="1371600" indent="0" algn="l" defTabSz="457200" rtl="0" eaLnBrk="1" latinLnBrk="0" hangingPunct="1">
              <a:spcBef>
                <a:spcPct val="20000"/>
              </a:spcBef>
              <a:buFont typeface="+mj-lt"/>
              <a:buNone/>
              <a:defRPr sz="2000" kern="1200">
                <a:solidFill>
                  <a:schemeClr val="tx1">
                    <a:lumMod val="65000"/>
                    <a:lumOff val="35000"/>
                  </a:schemeClr>
                </a:solidFill>
                <a:latin typeface="+mn-lt"/>
                <a:ea typeface="+mn-ea"/>
                <a:cs typeface="+mn-cs"/>
              </a:defRPr>
            </a:lvl4pPr>
            <a:lvl5pPr marL="1828800" indent="0" algn="l" defTabSz="457200" rtl="0" eaLnBrk="1" latinLnBrk="0" hangingPunct="1">
              <a:spcBef>
                <a:spcPct val="20000"/>
              </a:spcBef>
              <a:buFont typeface="+mj-lt"/>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mj-lt"/>
              <a:buNone/>
            </a:pPr>
            <a:r>
              <a:rPr lang="en-US"/>
              <a:t>https://</a:t>
            </a:r>
            <a:r>
              <a:rPr lang="en-US" err="1"/>
              <a:t>www.drupal.org</a:t>
            </a:r>
            <a:r>
              <a:rPr lang="en-US"/>
              <a:t>/node/803746</a:t>
            </a:r>
          </a:p>
        </p:txBody>
      </p:sp>
    </p:spTree>
    <p:extLst>
      <p:ext uri="{BB962C8B-B14F-4D97-AF65-F5344CB8AC3E}">
        <p14:creationId xmlns:p14="http://schemas.microsoft.com/office/powerpoint/2010/main" val="3203848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35</a:t>
            </a:fld>
            <a:endParaRPr lang="en-US"/>
          </a:p>
        </p:txBody>
      </p:sp>
      <p:sp>
        <p:nvSpPr>
          <p:cNvPr id="7" name="Text Placeholder 6"/>
          <p:cNvSpPr>
            <a:spLocks noGrp="1"/>
          </p:cNvSpPr>
          <p:nvPr>
            <p:ph type="body" sz="quarter" idx="12"/>
          </p:nvPr>
        </p:nvSpPr>
        <p:spPr>
          <a:xfrm>
            <a:off x="266700" y="800100"/>
            <a:ext cx="4648200" cy="3497745"/>
          </a:xfrm>
        </p:spPr>
        <p:txBody>
          <a:bodyPr vert="horz" anchor="t"/>
          <a:lstStyle/>
          <a:p>
            <a:r>
              <a:rPr lang="en-US">
                <a:latin typeface="Courier"/>
              </a:rPr>
              <a:t>composer create-project </a:t>
            </a:r>
            <a:r>
              <a:rPr lang="en-US" err="1">
                <a:latin typeface="Courier"/>
              </a:rPr>
              <a:t>drupal</a:t>
            </a:r>
            <a:r>
              <a:rPr lang="en-US">
                <a:latin typeface="Courier"/>
              </a:rPr>
              <a:t>-composer/drupal-project:8.x-dev some-project --stability dev --no-interaction</a:t>
            </a:r>
          </a:p>
          <a:p>
            <a:r>
              <a:rPr lang="en-US" err="1">
                <a:latin typeface="Courier"/>
              </a:rPr>
              <a:t>lando</a:t>
            </a:r>
            <a:r>
              <a:rPr lang="en-US">
                <a:latin typeface="Courier"/>
              </a:rPr>
              <a:t> </a:t>
            </a:r>
            <a:r>
              <a:rPr lang="en-US" err="1">
                <a:latin typeface="Courier"/>
              </a:rPr>
              <a:t>init</a:t>
            </a:r>
            <a:endParaRPr lang="en-US">
              <a:latin typeface="Courier"/>
            </a:endParaRPr>
          </a:p>
          <a:p>
            <a:r>
              <a:rPr lang="en-US"/>
              <a:t>Customize </a:t>
            </a:r>
            <a:r>
              <a:rPr lang="en-US">
                <a:latin typeface="Courier"/>
              </a:rPr>
              <a:t>.</a:t>
            </a:r>
            <a:r>
              <a:rPr lang="en-US" err="1">
                <a:latin typeface="Courier"/>
              </a:rPr>
              <a:t>lando.yml</a:t>
            </a:r>
            <a:r>
              <a:rPr lang="en-US">
                <a:latin typeface="Courier"/>
              </a:rPr>
              <a:t>.</a:t>
            </a:r>
          </a:p>
          <a:p>
            <a:r>
              <a:rPr lang="en-US"/>
              <a:t>PHP and MySQL versions.</a:t>
            </a:r>
          </a:p>
          <a:p>
            <a:r>
              <a:rPr lang="en-US" err="1"/>
              <a:t>Xdebug</a:t>
            </a:r>
            <a:r>
              <a:rPr lang="en-US"/>
              <a:t>.</a:t>
            </a:r>
          </a:p>
          <a:p>
            <a:r>
              <a:rPr lang="en-US"/>
              <a:t>Tooling.</a:t>
            </a:r>
          </a:p>
          <a:p>
            <a:r>
              <a:rPr lang="en-US"/>
              <a:t>Headless Chrome for functional testing.</a:t>
            </a:r>
          </a:p>
          <a:p>
            <a:endParaRPr lang="en-US"/>
          </a:p>
          <a:p>
            <a:pPr marL="0" indent="0">
              <a:buNone/>
            </a:pPr>
            <a:r>
              <a:rPr lang="en-US"/>
              <a:t>Every developer runs the same image.</a:t>
            </a:r>
          </a:p>
          <a:p>
            <a:pPr marL="0" indent="0">
              <a:buNone/>
            </a:pPr>
            <a:r>
              <a:rPr lang="en-US"/>
              <a:t>No dependencies added to repo.</a:t>
            </a:r>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Project and environment setup</a:t>
            </a:r>
          </a:p>
        </p:txBody>
      </p:sp>
      <p:sp>
        <p:nvSpPr>
          <p:cNvPr id="8" name="Footer Placeholder 7"/>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pic>
        <p:nvPicPr>
          <p:cNvPr id="6" name="Picture 5">
            <a:extLst>
              <a:ext uri="{FF2B5EF4-FFF2-40B4-BE49-F238E27FC236}">
                <a16:creationId xmlns:a16="http://schemas.microsoft.com/office/drawing/2014/main" id="{6599DBA3-F3AA-4F43-96F8-D3A9D9D32FBC}"/>
              </a:ext>
            </a:extLst>
          </p:cNvPr>
          <p:cNvPicPr>
            <a:picLocks noChangeAspect="1"/>
          </p:cNvPicPr>
          <p:nvPr/>
        </p:nvPicPr>
        <p:blipFill>
          <a:blip r:embed="rId2"/>
          <a:stretch>
            <a:fillRect/>
          </a:stretch>
        </p:blipFill>
        <p:spPr>
          <a:xfrm>
            <a:off x="5029200" y="800100"/>
            <a:ext cx="3562213" cy="3995005"/>
          </a:xfrm>
          <a:prstGeom prst="rect">
            <a:avLst/>
          </a:prstGeom>
        </p:spPr>
      </p:pic>
    </p:spTree>
    <p:extLst>
      <p:ext uri="{BB962C8B-B14F-4D97-AF65-F5344CB8AC3E}">
        <p14:creationId xmlns:p14="http://schemas.microsoft.com/office/powerpoint/2010/main" val="1508479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36</a:t>
            </a:fld>
            <a:endParaRPr lang="en-US"/>
          </a:p>
        </p:txBody>
      </p:sp>
      <p:sp>
        <p:nvSpPr>
          <p:cNvPr id="7" name="Text Placeholder 6"/>
          <p:cNvSpPr>
            <a:spLocks noGrp="1"/>
          </p:cNvSpPr>
          <p:nvPr>
            <p:ph type="body" sz="quarter" idx="12"/>
          </p:nvPr>
        </p:nvSpPr>
        <p:spPr>
          <a:xfrm>
            <a:off x="266700" y="800100"/>
            <a:ext cx="3619500" cy="3219450"/>
          </a:xfrm>
        </p:spPr>
        <p:txBody>
          <a:bodyPr/>
          <a:lstStyle/>
          <a:p>
            <a:pPr marL="0" indent="0">
              <a:buNone/>
            </a:pPr>
            <a:r>
              <a:rPr lang="en-US"/>
              <a:t>Pull deploys.</a:t>
            </a:r>
          </a:p>
          <a:p>
            <a:endParaRPr lang="en-US"/>
          </a:p>
          <a:p>
            <a:pPr marL="0" indent="0">
              <a:buNone/>
            </a:pPr>
            <a:r>
              <a:rPr lang="en-US">
                <a:latin typeface="Courier" pitchFamily="2" charset="0"/>
              </a:rPr>
              <a:t>&gt; git fetch origin</a:t>
            </a:r>
          </a:p>
          <a:p>
            <a:pPr marL="0" indent="0">
              <a:buNone/>
            </a:pPr>
            <a:r>
              <a:rPr lang="en-US">
                <a:latin typeface="Courier" pitchFamily="2" charset="0"/>
              </a:rPr>
              <a:t>&gt; git checkout [tag]</a:t>
            </a:r>
          </a:p>
          <a:p>
            <a:pPr marL="0" indent="0">
              <a:buNone/>
            </a:pPr>
            <a:r>
              <a:rPr lang="en-US">
                <a:latin typeface="Courier" pitchFamily="2" charset="0"/>
              </a:rPr>
              <a:t>&gt; composer install</a:t>
            </a:r>
          </a:p>
          <a:p>
            <a:pPr marL="0" indent="0">
              <a:buNone/>
            </a:pPr>
            <a:r>
              <a:rPr lang="en-US">
                <a:latin typeface="Courier" pitchFamily="2" charset="0"/>
              </a:rPr>
              <a:t>&gt; vendor/bin/</a:t>
            </a:r>
            <a:r>
              <a:rPr lang="en-US" err="1">
                <a:latin typeface="Courier" pitchFamily="2" charset="0"/>
              </a:rPr>
              <a:t>drush</a:t>
            </a:r>
            <a:r>
              <a:rPr lang="en-US">
                <a:latin typeface="Courier" pitchFamily="2" charset="0"/>
              </a:rPr>
              <a:t> </a:t>
            </a:r>
            <a:r>
              <a:rPr lang="en-US" err="1">
                <a:latin typeface="Courier" pitchFamily="2" charset="0"/>
              </a:rPr>
              <a:t>updb</a:t>
            </a:r>
            <a:r>
              <a:rPr lang="en-US">
                <a:latin typeface="Courier" pitchFamily="2" charset="0"/>
              </a:rPr>
              <a:t> –y</a:t>
            </a:r>
          </a:p>
          <a:p>
            <a:pPr marL="0" indent="0">
              <a:buNone/>
            </a:pPr>
            <a:r>
              <a:rPr lang="en-US">
                <a:latin typeface="Courier" pitchFamily="2" charset="0"/>
              </a:rPr>
              <a:t>&gt; vendor/bin/</a:t>
            </a:r>
            <a:r>
              <a:rPr lang="en-US" err="1">
                <a:latin typeface="Courier" pitchFamily="2" charset="0"/>
              </a:rPr>
              <a:t>drush</a:t>
            </a:r>
            <a:r>
              <a:rPr lang="en-US">
                <a:latin typeface="Courier" pitchFamily="2" charset="0"/>
              </a:rPr>
              <a:t> </a:t>
            </a:r>
            <a:r>
              <a:rPr lang="en-US" err="1">
                <a:latin typeface="Courier" pitchFamily="2" charset="0"/>
              </a:rPr>
              <a:t>entup</a:t>
            </a:r>
            <a:r>
              <a:rPr lang="en-US">
                <a:latin typeface="Courier" pitchFamily="2" charset="0"/>
              </a:rPr>
              <a:t> –y</a:t>
            </a:r>
          </a:p>
          <a:p>
            <a:pPr marL="0" indent="0">
              <a:buNone/>
            </a:pPr>
            <a:r>
              <a:rPr lang="en-US">
                <a:latin typeface="Courier" pitchFamily="2" charset="0"/>
              </a:rPr>
              <a:t>&gt; vendor/bin/</a:t>
            </a:r>
            <a:r>
              <a:rPr lang="en-US" err="1">
                <a:latin typeface="Courier" pitchFamily="2" charset="0"/>
              </a:rPr>
              <a:t>drush</a:t>
            </a:r>
            <a:r>
              <a:rPr lang="en-US">
                <a:latin typeface="Courier" pitchFamily="2" charset="0"/>
              </a:rPr>
              <a:t> cim –y</a:t>
            </a:r>
          </a:p>
          <a:p>
            <a:pPr marL="0" indent="0">
              <a:buNone/>
            </a:pPr>
            <a:r>
              <a:rPr lang="en-US">
                <a:latin typeface="Courier" pitchFamily="2" charset="0"/>
              </a:rPr>
              <a:t>&gt; vendor/bin/</a:t>
            </a:r>
            <a:r>
              <a:rPr lang="en-US" err="1">
                <a:latin typeface="Courier" pitchFamily="2" charset="0"/>
              </a:rPr>
              <a:t>drush</a:t>
            </a:r>
            <a:r>
              <a:rPr lang="en-US">
                <a:latin typeface="Courier" pitchFamily="2" charset="0"/>
              </a:rPr>
              <a:t> </a:t>
            </a:r>
            <a:r>
              <a:rPr lang="en-US" err="1">
                <a:latin typeface="Courier" pitchFamily="2" charset="0"/>
              </a:rPr>
              <a:t>cr</a:t>
            </a:r>
            <a:endParaRPr lang="en-US">
              <a:latin typeface="Courier" pitchFamily="2" charset="0"/>
            </a:endParaRPr>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Application deployment</a:t>
            </a:r>
          </a:p>
        </p:txBody>
      </p:sp>
      <p:sp>
        <p:nvSpPr>
          <p:cNvPr id="8" name="Footer Placeholder 7"/>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Tree>
    <p:extLst>
      <p:ext uri="{BB962C8B-B14F-4D97-AF65-F5344CB8AC3E}">
        <p14:creationId xmlns:p14="http://schemas.microsoft.com/office/powerpoint/2010/main" val="4086948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37</a:t>
            </a:fld>
            <a:endParaRPr lang="en-US"/>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Application deployment</a:t>
            </a:r>
          </a:p>
        </p:txBody>
      </p:sp>
      <p:sp>
        <p:nvSpPr>
          <p:cNvPr id="8" name="Footer Placeholder 7"/>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pic>
        <p:nvPicPr>
          <p:cNvPr id="6" name="Picture 6" descr="A close up of a map&#10;&#10;Description generated with high confidence">
            <a:extLst>
              <a:ext uri="{FF2B5EF4-FFF2-40B4-BE49-F238E27FC236}">
                <a16:creationId xmlns:a16="http://schemas.microsoft.com/office/drawing/2014/main" id="{E0602A3D-2046-4138-BEB9-DCCF9A4F0553}"/>
              </a:ext>
            </a:extLst>
          </p:cNvPr>
          <p:cNvPicPr>
            <a:picLocks noChangeAspect="1"/>
          </p:cNvPicPr>
          <p:nvPr/>
        </p:nvPicPr>
        <p:blipFill>
          <a:blip r:embed="rId2"/>
          <a:stretch>
            <a:fillRect/>
          </a:stretch>
        </p:blipFill>
        <p:spPr>
          <a:xfrm>
            <a:off x="713768" y="781124"/>
            <a:ext cx="7369917" cy="4073716"/>
          </a:xfrm>
          <a:prstGeom prst="rect">
            <a:avLst/>
          </a:prstGeom>
        </p:spPr>
      </p:pic>
    </p:spTree>
    <p:extLst>
      <p:ext uri="{BB962C8B-B14F-4D97-AF65-F5344CB8AC3E}">
        <p14:creationId xmlns:p14="http://schemas.microsoft.com/office/powerpoint/2010/main" val="4179573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38</a:t>
            </a:fld>
            <a:endParaRPr lang="en-US"/>
          </a:p>
        </p:txBody>
      </p:sp>
      <p:sp>
        <p:nvSpPr>
          <p:cNvPr id="7" name="Text Placeholder 6"/>
          <p:cNvSpPr>
            <a:spLocks noGrp="1"/>
          </p:cNvSpPr>
          <p:nvPr>
            <p:ph type="body" sz="quarter" idx="12"/>
          </p:nvPr>
        </p:nvSpPr>
        <p:spPr>
          <a:xfrm>
            <a:off x="266700" y="800100"/>
            <a:ext cx="3668138" cy="3797029"/>
          </a:xfrm>
        </p:spPr>
        <p:txBody>
          <a:bodyPr vert="horz" anchor="t"/>
          <a:lstStyle/>
          <a:p>
            <a:pPr marL="285750" indent="-285750">
              <a:buFont typeface="Arial"/>
              <a:buChar char="•"/>
            </a:pPr>
            <a:r>
              <a:rPr lang="en-US">
                <a:latin typeface="+mj-lt"/>
              </a:rPr>
              <a:t>Start up soloist server.</a:t>
            </a:r>
          </a:p>
          <a:p>
            <a:pPr marL="285750" indent="-285750">
              <a:buFont typeface="Arial"/>
              <a:buChar char="•"/>
            </a:pPr>
            <a:r>
              <a:rPr lang="en-US">
                <a:latin typeface="+mj-lt"/>
              </a:rPr>
              <a:t>Deploy code to soloist server.</a:t>
            </a:r>
            <a:endParaRPr lang="en-US"/>
          </a:p>
          <a:p>
            <a:pPr marL="285750" indent="-285750">
              <a:buFont typeface="Arial" panose="020B0604020202020204" pitchFamily="34" charset="0"/>
              <a:buChar char="•"/>
            </a:pPr>
            <a:r>
              <a:rPr lang="en-US">
                <a:latin typeface="+mj-lt"/>
              </a:rPr>
              <a:t>Update Chef cookbooks if needed.</a:t>
            </a:r>
          </a:p>
          <a:p>
            <a:pPr marL="285750" indent="-285750">
              <a:buFont typeface="Arial" panose="020B0604020202020204" pitchFamily="34" charset="0"/>
              <a:buChar char="•"/>
            </a:pPr>
            <a:r>
              <a:rPr lang="en-US">
                <a:latin typeface="+mj-lt"/>
              </a:rPr>
              <a:t>Create AMI of the soloist.</a:t>
            </a:r>
          </a:p>
          <a:p>
            <a:pPr marL="285750" indent="-285750">
              <a:buFont typeface="Arial" panose="020B0604020202020204" pitchFamily="34" charset="0"/>
              <a:buChar char="•"/>
            </a:pPr>
            <a:r>
              <a:rPr lang="en-US">
                <a:latin typeface="+mj-lt"/>
              </a:rPr>
              <a:t>Update Terraform with new AMI ID.</a:t>
            </a:r>
          </a:p>
          <a:p>
            <a:pPr marL="285750" indent="-285750">
              <a:buFont typeface="Arial" panose="020B0604020202020204" pitchFamily="34" charset="0"/>
              <a:buChar char="•"/>
            </a:pPr>
            <a:r>
              <a:rPr lang="en-US">
                <a:latin typeface="Courier"/>
              </a:rPr>
              <a:t>terraform apply</a:t>
            </a:r>
            <a:r>
              <a:rPr lang="en-US">
                <a:latin typeface="+mj-lt"/>
              </a:rPr>
              <a:t> – kicks off AutoScaling driven Blue-Green style deployment.</a:t>
            </a:r>
          </a:p>
          <a:p>
            <a:pPr marL="400050" lvl="1">
              <a:buFont typeface="Arial" panose="020B0604020202020204" pitchFamily="34" charset="0"/>
              <a:buChar char="•"/>
            </a:pPr>
            <a:r>
              <a:rPr lang="en-US" sz="1600">
                <a:latin typeface="+mj-lt"/>
              </a:rPr>
              <a:t> Brings up Green servers with new code and configs.</a:t>
            </a:r>
          </a:p>
          <a:p>
            <a:pPr marL="400050" lvl="1">
              <a:buFont typeface="Arial" panose="020B0604020202020204" pitchFamily="34" charset="0"/>
              <a:buChar char="•"/>
            </a:pPr>
            <a:r>
              <a:rPr lang="en-US" sz="1600">
                <a:latin typeface="+mj-lt"/>
              </a:rPr>
              <a:t> Add Green servers to internal and external ALBs.</a:t>
            </a:r>
            <a:endParaRPr lang="en-US" sz="1600">
              <a:latin typeface="Franklin Gothic Book"/>
              <a:cs typeface="Arial"/>
            </a:endParaRPr>
          </a:p>
          <a:p>
            <a:pPr marL="400050" lvl="1">
              <a:buFont typeface="Arial" panose="020B0604020202020204" pitchFamily="34" charset="0"/>
              <a:buChar char="•"/>
            </a:pPr>
            <a:r>
              <a:rPr lang="en-US" sz="1600">
                <a:latin typeface="+mj-lt"/>
              </a:rPr>
              <a:t> When Green servers are in service, terminate Blue servers.</a:t>
            </a:r>
            <a:endParaRPr lang="en-US" sz="1600">
              <a:latin typeface="Franklin Gothic Book"/>
              <a:cs typeface="Arial"/>
            </a:endParaRPr>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Server deployment</a:t>
            </a:r>
          </a:p>
        </p:txBody>
      </p:sp>
      <p:sp>
        <p:nvSpPr>
          <p:cNvPr id="8" name="Footer Placeholder 7"/>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450F3CAF-44A0-48E7-8652-C27E8A1FDEF6}"/>
              </a:ext>
            </a:extLst>
          </p:cNvPr>
          <p:cNvPicPr>
            <a:picLocks noChangeAspect="1"/>
          </p:cNvPicPr>
          <p:nvPr/>
        </p:nvPicPr>
        <p:blipFill>
          <a:blip r:embed="rId2"/>
          <a:stretch>
            <a:fillRect/>
          </a:stretch>
        </p:blipFill>
        <p:spPr>
          <a:xfrm>
            <a:off x="4026655" y="958174"/>
            <a:ext cx="1327802" cy="3670976"/>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FD972C24-17DC-46C5-A6ED-4304E6C26AF9}"/>
              </a:ext>
            </a:extLst>
          </p:cNvPr>
          <p:cNvPicPr>
            <a:picLocks noChangeAspect="1"/>
          </p:cNvPicPr>
          <p:nvPr/>
        </p:nvPicPr>
        <p:blipFill>
          <a:blip r:embed="rId3"/>
          <a:stretch>
            <a:fillRect/>
          </a:stretch>
        </p:blipFill>
        <p:spPr>
          <a:xfrm>
            <a:off x="5583081" y="958174"/>
            <a:ext cx="1327802" cy="3670976"/>
          </a:xfrm>
          <a:prstGeom prst="rect">
            <a:avLst/>
          </a:prstGeom>
        </p:spPr>
      </p:pic>
      <p:pic>
        <p:nvPicPr>
          <p:cNvPr id="11" name="Picture 11" descr="A screenshot of a cell phone&#10;&#10;Description generated with very high confidence">
            <a:extLst>
              <a:ext uri="{FF2B5EF4-FFF2-40B4-BE49-F238E27FC236}">
                <a16:creationId xmlns:a16="http://schemas.microsoft.com/office/drawing/2014/main" id="{24CC0F82-2E4D-47B8-8012-8A8B2F35CDC8}"/>
              </a:ext>
            </a:extLst>
          </p:cNvPr>
          <p:cNvPicPr>
            <a:picLocks noChangeAspect="1"/>
          </p:cNvPicPr>
          <p:nvPr/>
        </p:nvPicPr>
        <p:blipFill>
          <a:blip r:embed="rId4"/>
          <a:stretch>
            <a:fillRect/>
          </a:stretch>
        </p:blipFill>
        <p:spPr>
          <a:xfrm>
            <a:off x="7145586" y="958174"/>
            <a:ext cx="1327802" cy="3670976"/>
          </a:xfrm>
          <a:prstGeom prst="rect">
            <a:avLst/>
          </a:prstGeom>
        </p:spPr>
      </p:pic>
      <p:sp>
        <p:nvSpPr>
          <p:cNvPr id="13" name="TextBox 12">
            <a:extLst>
              <a:ext uri="{FF2B5EF4-FFF2-40B4-BE49-F238E27FC236}">
                <a16:creationId xmlns:a16="http://schemas.microsoft.com/office/drawing/2014/main" id="{CB517078-9A4F-4C2C-A2AE-3110BFB859D8}"/>
              </a:ext>
            </a:extLst>
          </p:cNvPr>
          <p:cNvSpPr txBox="1"/>
          <p:nvPr/>
        </p:nvSpPr>
        <p:spPr>
          <a:xfrm>
            <a:off x="3923895" y="798884"/>
            <a:ext cx="49368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lumMod val="50000"/>
                  </a:schemeClr>
                </a:solidFill>
                <a:latin typeface="Franklin Gothic Book"/>
                <a:cs typeface="Arial"/>
              </a:rPr>
              <a:t>1</a:t>
            </a:r>
            <a:endParaRPr lang="en-US">
              <a:solidFill>
                <a:schemeClr val="bg1">
                  <a:lumMod val="50000"/>
                </a:schemeClr>
              </a:solidFill>
            </a:endParaRPr>
          </a:p>
        </p:txBody>
      </p:sp>
      <p:sp>
        <p:nvSpPr>
          <p:cNvPr id="14" name="TextBox 13">
            <a:extLst>
              <a:ext uri="{FF2B5EF4-FFF2-40B4-BE49-F238E27FC236}">
                <a16:creationId xmlns:a16="http://schemas.microsoft.com/office/drawing/2014/main" id="{9EC2723A-42B6-484B-A5A2-59AA54E42AFB}"/>
              </a:ext>
            </a:extLst>
          </p:cNvPr>
          <p:cNvSpPr txBox="1"/>
          <p:nvPr/>
        </p:nvSpPr>
        <p:spPr>
          <a:xfrm>
            <a:off x="5498558" y="798883"/>
            <a:ext cx="49368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lumMod val="50000"/>
                  </a:schemeClr>
                </a:solidFill>
                <a:latin typeface="Franklin Gothic Book"/>
                <a:cs typeface="Arial"/>
              </a:rPr>
              <a:t>2</a:t>
            </a:r>
            <a:endParaRPr lang="en-US"/>
          </a:p>
        </p:txBody>
      </p:sp>
      <p:sp>
        <p:nvSpPr>
          <p:cNvPr id="15" name="TextBox 14">
            <a:extLst>
              <a:ext uri="{FF2B5EF4-FFF2-40B4-BE49-F238E27FC236}">
                <a16:creationId xmlns:a16="http://schemas.microsoft.com/office/drawing/2014/main" id="{75371080-F31F-4A13-8093-FBA66DADA506}"/>
              </a:ext>
            </a:extLst>
          </p:cNvPr>
          <p:cNvSpPr txBox="1"/>
          <p:nvPr/>
        </p:nvSpPr>
        <p:spPr>
          <a:xfrm>
            <a:off x="7054984" y="798883"/>
            <a:ext cx="49368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lumMod val="50000"/>
                  </a:schemeClr>
                </a:solidFill>
                <a:latin typeface="Franklin Gothic Book"/>
                <a:cs typeface="Arial"/>
              </a:rPr>
              <a:t>3</a:t>
            </a:r>
            <a:endParaRPr lang="en-US"/>
          </a:p>
        </p:txBody>
      </p:sp>
    </p:spTree>
    <p:extLst>
      <p:ext uri="{BB962C8B-B14F-4D97-AF65-F5344CB8AC3E}">
        <p14:creationId xmlns:p14="http://schemas.microsoft.com/office/powerpoint/2010/main" val="29302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39</a:t>
            </a:fld>
            <a:endParaRPr lang="en-US"/>
          </a:p>
        </p:txBody>
      </p:sp>
      <p:sp>
        <p:nvSpPr>
          <p:cNvPr id="7" name="Text Placeholder 6"/>
          <p:cNvSpPr>
            <a:spLocks noGrp="1"/>
          </p:cNvSpPr>
          <p:nvPr>
            <p:ph type="body" sz="quarter" idx="12"/>
          </p:nvPr>
        </p:nvSpPr>
        <p:spPr>
          <a:xfrm>
            <a:off x="266700" y="800100"/>
            <a:ext cx="8648700" cy="3219450"/>
          </a:xfrm>
        </p:spPr>
        <p:txBody>
          <a:bodyPr vert="horz" anchor="t"/>
          <a:lstStyle/>
          <a:p>
            <a:pPr marL="285750" indent="-285750">
              <a:buFont typeface="Arial"/>
              <a:buChar char="•"/>
            </a:pPr>
            <a:r>
              <a:rPr lang="en-US">
                <a:latin typeface="+mj-lt"/>
              </a:rPr>
              <a:t>This type of deployment reduces site’s downtime to practically nothing.</a:t>
            </a:r>
            <a:endParaRPr lang="en-US"/>
          </a:p>
          <a:p>
            <a:pPr marL="400050" lvl="1" indent="-285750">
              <a:buFont typeface="Arial"/>
              <a:buChar char="•"/>
            </a:pPr>
            <a:r>
              <a:rPr lang="en-US" sz="1600">
                <a:latin typeface="+mj-lt"/>
              </a:rPr>
              <a:t>Most times to </a:t>
            </a:r>
            <a:r>
              <a:rPr lang="en-US" sz="1600" i="1">
                <a:latin typeface="+mj-lt"/>
              </a:rPr>
              <a:t>actually </a:t>
            </a:r>
            <a:r>
              <a:rPr lang="en-US" sz="1600">
                <a:latin typeface="+mj-lt"/>
              </a:rPr>
              <a:t>nothing.</a:t>
            </a:r>
            <a:endParaRPr lang="en-US" sz="1600">
              <a:latin typeface="Franklin Gothic Book"/>
              <a:cs typeface="Arial"/>
            </a:endParaRPr>
          </a:p>
          <a:p>
            <a:pPr marL="285750">
              <a:buFont typeface="Arial"/>
              <a:buChar char="•"/>
            </a:pPr>
            <a:r>
              <a:rPr lang="en-US">
                <a:latin typeface="+mj-lt"/>
              </a:rPr>
              <a:t>Automation reduces human error.</a:t>
            </a:r>
            <a:endParaRPr lang="en-US">
              <a:cs typeface="Arial"/>
            </a:endParaRPr>
          </a:p>
          <a:p>
            <a:pPr marL="285750">
              <a:buFont typeface="Arial"/>
              <a:buChar char="•"/>
            </a:pPr>
            <a:r>
              <a:rPr lang="en-US">
                <a:latin typeface="+mj-lt"/>
              </a:rPr>
              <a:t>Can use Jenkins to automate Terraform deploys. (We are exploring this!)</a:t>
            </a:r>
          </a:p>
          <a:p>
            <a:pPr marL="0" indent="0">
              <a:buNone/>
            </a:pPr>
            <a:endParaRPr lang="en-US">
              <a:latin typeface="+mj-lt"/>
            </a:endParaRPr>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Why?</a:t>
            </a:r>
          </a:p>
        </p:txBody>
      </p:sp>
      <p:sp>
        <p:nvSpPr>
          <p:cNvPr id="8" name="Footer Placeholder 7"/>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Tree>
    <p:extLst>
      <p:ext uri="{BB962C8B-B14F-4D97-AF65-F5344CB8AC3E}">
        <p14:creationId xmlns:p14="http://schemas.microsoft.com/office/powerpoint/2010/main" val="201260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4</a:t>
            </a:fld>
            <a:endParaRPr lang="en-US"/>
          </a:p>
        </p:txBody>
      </p:sp>
      <p:sp>
        <p:nvSpPr>
          <p:cNvPr id="7" name="Text Placeholder 6"/>
          <p:cNvSpPr>
            <a:spLocks noGrp="1"/>
          </p:cNvSpPr>
          <p:nvPr>
            <p:ph type="body" sz="quarter" idx="12"/>
          </p:nvPr>
        </p:nvSpPr>
        <p:spPr/>
        <p:txBody>
          <a:bodyPr vert="horz" anchor="t"/>
          <a:lstStyle/>
          <a:p>
            <a:pPr>
              <a:buChar char="•"/>
            </a:pPr>
            <a:r>
              <a:rPr lang="en-US"/>
              <a:t>DevOps Engineer and practitioner</a:t>
            </a:r>
          </a:p>
          <a:p>
            <a:pPr>
              <a:buChar char="•"/>
            </a:pPr>
            <a:r>
              <a:rPr lang="en-US"/>
              <a:t>25+ years of *nix admin experience</a:t>
            </a:r>
          </a:p>
          <a:p>
            <a:pPr>
              <a:buChar char="•"/>
            </a:pPr>
            <a:r>
              <a:rPr lang="en-US"/>
              <a:t>6+ years AWS experience</a:t>
            </a:r>
          </a:p>
          <a:p>
            <a:pPr>
              <a:buChar char="•"/>
            </a:pPr>
            <a:r>
              <a:rPr lang="en-US"/>
              <a:t>Current motorcycle rider </a:t>
            </a:r>
          </a:p>
          <a:p>
            <a:pPr>
              <a:buChar char="•"/>
            </a:pPr>
            <a:r>
              <a:rPr lang="en-US"/>
              <a:t>Home Automation (level: overkill)</a:t>
            </a:r>
          </a:p>
          <a:p>
            <a:endParaRPr lang="en-US"/>
          </a:p>
        </p:txBody>
      </p:sp>
      <p:sp>
        <p:nvSpPr>
          <p:cNvPr id="4" name="Title 3"/>
          <p:cNvSpPr>
            <a:spLocks noGrp="1"/>
          </p:cNvSpPr>
          <p:nvPr>
            <p:ph type="title"/>
          </p:nvPr>
        </p:nvSpPr>
        <p:spPr>
          <a:prstGeom prst="rect">
            <a:avLst/>
          </a:prstGeom>
        </p:spPr>
        <p:txBody>
          <a:bodyPr/>
          <a:lstStyle/>
          <a:p>
            <a:r>
              <a:rPr lang="en-US" dirty="0">
                <a:latin typeface="Franklin Gothic Medium"/>
                <a:cs typeface="Franklin Gothic Medium"/>
              </a:rPr>
              <a:t>Who are we?</a:t>
            </a:r>
          </a:p>
        </p:txBody>
      </p:sp>
      <p:sp>
        <p:nvSpPr>
          <p:cNvPr id="8" name="Footer Placeholder 7"/>
          <p:cNvSpPr>
            <a:spLocks noGrp="1"/>
          </p:cNvSpPr>
          <p:nvPr>
            <p:ph type="ftr" sz="quarter" idx="10"/>
          </p:nvPr>
        </p:nvSpPr>
        <p:spPr/>
        <p:txBody>
          <a:bodyPr/>
          <a:lstStyle/>
          <a:p>
            <a:r>
              <a:rPr lang="en-US"/>
              <a:t>Drupal 8 Hosting on AWS</a:t>
            </a:r>
          </a:p>
        </p:txBody>
      </p:sp>
      <p:sp>
        <p:nvSpPr>
          <p:cNvPr id="3" name="TextBox 2">
            <a:extLst>
              <a:ext uri="{FF2B5EF4-FFF2-40B4-BE49-F238E27FC236}">
                <a16:creationId xmlns:a16="http://schemas.microsoft.com/office/drawing/2014/main" id="{2F4F9971-28AC-BC4D-8444-D3F77DFA0848}"/>
              </a:ext>
            </a:extLst>
          </p:cNvPr>
          <p:cNvSpPr txBox="1"/>
          <p:nvPr/>
        </p:nvSpPr>
        <p:spPr>
          <a:xfrm>
            <a:off x="228600" y="800100"/>
            <a:ext cx="5257800" cy="461665"/>
          </a:xfrm>
          <a:prstGeom prst="rect">
            <a:avLst/>
          </a:prstGeom>
        </p:spPr>
        <p:txBody>
          <a:bodyPr wrap="square" rtlCol="0" anchor="t">
            <a:spAutoFit/>
          </a:bodyPr>
          <a:lstStyle/>
          <a:p>
            <a:r>
              <a:rPr lang="en-US" sz="2400" dirty="0">
                <a:solidFill>
                  <a:srgbClr val="000000"/>
                </a:solidFill>
                <a:latin typeface="Franklin Gothic Book" panose="020B0503020102020204" pitchFamily="34" charset="0"/>
              </a:rPr>
              <a:t>Michael Wagner</a:t>
            </a:r>
            <a:endParaRPr lang="en-US" sz="2400" dirty="0">
              <a:latin typeface="Franklin Gothic Book" panose="020B0503020102020204" pitchFamily="34" charset="0"/>
              <a:cs typeface="Arial"/>
            </a:endParaRPr>
          </a:p>
        </p:txBody>
      </p:sp>
    </p:spTree>
    <p:extLst>
      <p:ext uri="{BB962C8B-B14F-4D97-AF65-F5344CB8AC3E}">
        <p14:creationId xmlns:p14="http://schemas.microsoft.com/office/powerpoint/2010/main" val="485698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a:t>Auto Scaling</a:t>
            </a:r>
            <a:endParaRPr lang="en-US" sz="4000" cap="none">
              <a:solidFill>
                <a:schemeClr val="bg1"/>
              </a:solidFill>
            </a:endParaRPr>
          </a:p>
        </p:txBody>
      </p:sp>
      <p:cxnSp>
        <p:nvCxnSpPr>
          <p:cNvPr id="5" name="Straight Connector 4"/>
          <p:cNvCxnSpPr/>
          <p:nvPr/>
        </p:nvCxnSpPr>
        <p:spPr>
          <a:xfrm>
            <a:off x="838200" y="2876550"/>
            <a:ext cx="533400" cy="0"/>
          </a:xfrm>
          <a:prstGeom prst="line">
            <a:avLst/>
          </a:prstGeom>
          <a:ln w="76200" cmpd="sng">
            <a:solidFill>
              <a:srgbClr val="EC5E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01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 scaling</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41</a:t>
            </a:fld>
            <a:endParaRPr lang="en-US"/>
          </a:p>
        </p:txBody>
      </p:sp>
      <p:sp>
        <p:nvSpPr>
          <p:cNvPr id="5" name="Text Placeholder 4"/>
          <p:cNvSpPr>
            <a:spLocks noGrp="1"/>
          </p:cNvSpPr>
          <p:nvPr>
            <p:ph type="body" sz="quarter" idx="13"/>
          </p:nvPr>
        </p:nvSpPr>
        <p:spPr>
          <a:xfrm>
            <a:off x="304800" y="971550"/>
            <a:ext cx="7010400" cy="3028950"/>
          </a:xfrm>
        </p:spPr>
        <p:txBody>
          <a:bodyPr anchor="t"/>
          <a:lstStyle/>
          <a:p>
            <a:pPr marL="285750" indent="-285750">
              <a:buChar char="•"/>
            </a:pPr>
            <a:r>
              <a:rPr lang="en-US"/>
              <a:t>We don’t use performance-driven scaling for all projects, or even all applications within a project.</a:t>
            </a:r>
          </a:p>
          <a:p>
            <a:pPr marL="285750" indent="-285750">
              <a:buChar char="•"/>
            </a:pPr>
            <a:r>
              <a:rPr lang="en-US"/>
              <a:t>Auto-scaling in smaller-load projects for self-healing. Misbehaving servers are terminated and automatically replaced.</a:t>
            </a:r>
          </a:p>
          <a:p>
            <a:pPr marL="285750" indent="-285750">
              <a:buChar char="•"/>
            </a:pPr>
            <a:r>
              <a:rPr lang="en-US"/>
              <a:t>Soloist style deployments.</a:t>
            </a:r>
          </a:p>
          <a:p>
            <a:endParaRPr lang="en-US"/>
          </a:p>
        </p:txBody>
      </p:sp>
    </p:spTree>
    <p:extLst>
      <p:ext uri="{BB962C8B-B14F-4D97-AF65-F5344CB8AC3E}">
        <p14:creationId xmlns:p14="http://schemas.microsoft.com/office/powerpoint/2010/main" val="2441270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Auto scaling needs</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42</a:t>
            </a:fld>
            <a:endParaRPr lang="en-US"/>
          </a:p>
        </p:txBody>
      </p:sp>
      <p:sp>
        <p:nvSpPr>
          <p:cNvPr id="5" name="Text Placeholder 4"/>
          <p:cNvSpPr>
            <a:spLocks noGrp="1"/>
          </p:cNvSpPr>
          <p:nvPr>
            <p:ph type="body" sz="quarter" idx="13"/>
          </p:nvPr>
        </p:nvSpPr>
        <p:spPr>
          <a:xfrm>
            <a:off x="304800" y="971550"/>
            <a:ext cx="7010400" cy="4460772"/>
          </a:xfrm>
        </p:spPr>
        <p:txBody>
          <a:bodyPr anchor="t"/>
          <a:lstStyle/>
          <a:p>
            <a:r>
              <a:rPr lang="en-US"/>
              <a:t>Each project has different scaling rules. Professional certification practice exam site with 600 concurrent users doesn’t require a lot of scaling, but state-wide, next-gen standardized testing system with 6,200 concurrent users does.</a:t>
            </a:r>
          </a:p>
          <a:p>
            <a:endParaRPr lang="en-US" sz="1400"/>
          </a:p>
        </p:txBody>
      </p:sp>
    </p:spTree>
    <p:extLst>
      <p:ext uri="{BB962C8B-B14F-4D97-AF65-F5344CB8AC3E}">
        <p14:creationId xmlns:p14="http://schemas.microsoft.com/office/powerpoint/2010/main" val="2709186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 scaling rules</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43</a:t>
            </a:fld>
            <a:endParaRPr lang="en-US"/>
          </a:p>
        </p:txBody>
      </p:sp>
      <p:sp>
        <p:nvSpPr>
          <p:cNvPr id="5" name="Text Placeholder 4"/>
          <p:cNvSpPr>
            <a:spLocks noGrp="1"/>
          </p:cNvSpPr>
          <p:nvPr>
            <p:ph type="body" sz="quarter" idx="13"/>
          </p:nvPr>
        </p:nvSpPr>
        <p:spPr>
          <a:xfrm>
            <a:off x="304800" y="971550"/>
            <a:ext cx="8592126" cy="4460772"/>
          </a:xfrm>
        </p:spPr>
        <p:txBody>
          <a:bodyPr anchor="t"/>
          <a:lstStyle/>
          <a:p>
            <a:r>
              <a:rPr lang="en-US"/>
              <a:t>Baseline step scaling (CPUUtilization is aggregate of all currently running servers)</a:t>
            </a:r>
          </a:p>
          <a:p>
            <a:pPr marL="285750" indent="-285750">
              <a:buChar char="•"/>
            </a:pPr>
            <a:r>
              <a:rPr lang="en-US"/>
              <a:t>Add 2 instances when 10 &lt;= </a:t>
            </a:r>
            <a:r>
              <a:rPr lang="en-US" err="1"/>
              <a:t>CPUUtilization</a:t>
            </a:r>
            <a:r>
              <a:rPr lang="en-US"/>
              <a:t> &lt; 20</a:t>
            </a:r>
          </a:p>
          <a:p>
            <a:pPr marL="285750" indent="-285750">
              <a:buChar char="•"/>
            </a:pPr>
            <a:r>
              <a:rPr lang="en-US"/>
              <a:t>Add 4 instances when 20 &lt;= </a:t>
            </a:r>
            <a:r>
              <a:rPr lang="en-US" err="1"/>
              <a:t>CPUUtilization</a:t>
            </a:r>
            <a:r>
              <a:rPr lang="en-US"/>
              <a:t> &lt; +infinity</a:t>
            </a:r>
          </a:p>
          <a:p>
            <a:r>
              <a:rPr lang="en-US"/>
              <a:t>Busy step scaling</a:t>
            </a:r>
          </a:p>
          <a:p>
            <a:pPr marL="285750" indent="-285750">
              <a:buChar char="•"/>
            </a:pPr>
            <a:r>
              <a:rPr lang="en-US"/>
              <a:t>Add 4 instances when 50 &lt;= </a:t>
            </a:r>
            <a:r>
              <a:rPr lang="en-US" err="1"/>
              <a:t>CPUUtilization</a:t>
            </a:r>
            <a:r>
              <a:rPr lang="en-US"/>
              <a:t> &lt; 80</a:t>
            </a:r>
          </a:p>
          <a:p>
            <a:pPr marL="285750" indent="-285750">
              <a:buChar char="•"/>
            </a:pPr>
            <a:r>
              <a:rPr lang="en-US"/>
              <a:t>Add 8 instances when 80 &lt;= </a:t>
            </a:r>
            <a:r>
              <a:rPr lang="en-US" err="1"/>
              <a:t>CPUUtilization</a:t>
            </a:r>
            <a:r>
              <a:rPr lang="en-US"/>
              <a:t> &lt; +infinity</a:t>
            </a:r>
          </a:p>
          <a:p>
            <a:endParaRPr lang="en-US"/>
          </a:p>
        </p:txBody>
      </p:sp>
    </p:spTree>
    <p:extLst>
      <p:ext uri="{BB962C8B-B14F-4D97-AF65-F5344CB8AC3E}">
        <p14:creationId xmlns:p14="http://schemas.microsoft.com/office/powerpoint/2010/main" val="776198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a:t>Diagnostics</a:t>
            </a:r>
            <a:endParaRPr lang="en-US" sz="4000" cap="none">
              <a:solidFill>
                <a:schemeClr val="bg1"/>
              </a:solidFill>
            </a:endParaRPr>
          </a:p>
        </p:txBody>
      </p:sp>
      <p:cxnSp>
        <p:nvCxnSpPr>
          <p:cNvPr id="5" name="Straight Connector 4"/>
          <p:cNvCxnSpPr/>
          <p:nvPr/>
        </p:nvCxnSpPr>
        <p:spPr>
          <a:xfrm>
            <a:off x="838200" y="2876550"/>
            <a:ext cx="533400" cy="0"/>
          </a:xfrm>
          <a:prstGeom prst="line">
            <a:avLst/>
          </a:prstGeom>
          <a:ln w="76200" cmpd="sng">
            <a:solidFill>
              <a:srgbClr val="EC5E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475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Logs and alerts</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45</a:t>
            </a:fld>
            <a:endParaRPr lang="en-US"/>
          </a:p>
        </p:txBody>
      </p:sp>
      <p:sp>
        <p:nvSpPr>
          <p:cNvPr id="5" name="Text Placeholder 4"/>
          <p:cNvSpPr>
            <a:spLocks noGrp="1"/>
          </p:cNvSpPr>
          <p:nvPr>
            <p:ph type="body" sz="quarter" idx="13"/>
          </p:nvPr>
        </p:nvSpPr>
        <p:spPr>
          <a:xfrm>
            <a:off x="229755" y="734291"/>
            <a:ext cx="7010400" cy="3028950"/>
          </a:xfrm>
        </p:spPr>
        <p:txBody>
          <a:bodyPr anchor="t"/>
          <a:lstStyle/>
          <a:p>
            <a:pPr marL="285750" indent="-285750">
              <a:buChar char="•"/>
            </a:pPr>
            <a:r>
              <a:rPr lang="en-US"/>
              <a:t>OS, middleware, and Drupal watchdog logs aggregated to CloudWatch Logs.</a:t>
            </a:r>
          </a:p>
          <a:p>
            <a:pPr marL="285750" indent="-285750">
              <a:buChar char="•"/>
            </a:pPr>
            <a:r>
              <a:rPr lang="en-US"/>
              <a:t>Retain logs in perpetuity even after </a:t>
            </a:r>
            <a:r>
              <a:rPr lang="en-US" err="1"/>
              <a:t>autoscaled</a:t>
            </a:r>
            <a:r>
              <a:rPr lang="en-US"/>
              <a:t> EC2s are terminated.</a:t>
            </a:r>
          </a:p>
          <a:p>
            <a:pPr marL="285750" indent="-285750">
              <a:buChar char="•"/>
            </a:pPr>
            <a:r>
              <a:rPr lang="en-US"/>
              <a:t>Also log Load Balancer requests.</a:t>
            </a:r>
          </a:p>
          <a:p>
            <a:pPr marL="285750" indent="-285750">
              <a:buChar char="•"/>
            </a:pPr>
            <a:r>
              <a:rPr lang="en-US"/>
              <a:t>Allows for creation of metric alarms creation (e.g., "alarm when 'PHP Fatal' shows up in php-fpm error log) - this never happens though :) </a:t>
            </a:r>
          </a:p>
          <a:p>
            <a:pPr marL="285750" indent="-285750">
              <a:buChar char="•"/>
            </a:pPr>
            <a:r>
              <a:rPr lang="en-US"/>
              <a:t>Alerts routed to DevOps project team for assessment and mitigation</a:t>
            </a:r>
          </a:p>
        </p:txBody>
      </p:sp>
    </p:spTree>
    <p:extLst>
      <p:ext uri="{BB962C8B-B14F-4D97-AF65-F5344CB8AC3E}">
        <p14:creationId xmlns:p14="http://schemas.microsoft.com/office/powerpoint/2010/main" val="714026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Diagnostics – CloudWatch dashboard</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46</a:t>
            </a:fld>
            <a:endParaRPr lang="en-US"/>
          </a:p>
        </p:txBody>
      </p:sp>
      <p:sp>
        <p:nvSpPr>
          <p:cNvPr id="8" name="TextBox 7">
            <a:extLst>
              <a:ext uri="{FF2B5EF4-FFF2-40B4-BE49-F238E27FC236}">
                <a16:creationId xmlns:a16="http://schemas.microsoft.com/office/drawing/2014/main" id="{20808F53-AC25-4FE3-86B2-C7B58E8ECBBB}"/>
              </a:ext>
            </a:extLst>
          </p:cNvPr>
          <p:cNvSpPr txBox="1"/>
          <p:nvPr/>
        </p:nvSpPr>
        <p:spPr>
          <a:xfrm>
            <a:off x="3200400" y="234315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Picture 9" descr="A screenshot of a cell phone&#10;&#10;Description generated with high confidence">
            <a:extLst>
              <a:ext uri="{FF2B5EF4-FFF2-40B4-BE49-F238E27FC236}">
                <a16:creationId xmlns:a16="http://schemas.microsoft.com/office/drawing/2014/main" id="{A855F3B1-F91F-4C52-8202-B3C258A46C2A}"/>
              </a:ext>
            </a:extLst>
          </p:cNvPr>
          <p:cNvPicPr>
            <a:picLocks noChangeAspect="1"/>
          </p:cNvPicPr>
          <p:nvPr/>
        </p:nvPicPr>
        <p:blipFill>
          <a:blip r:embed="rId2"/>
          <a:stretch>
            <a:fillRect/>
          </a:stretch>
        </p:blipFill>
        <p:spPr>
          <a:xfrm>
            <a:off x="753118" y="852899"/>
            <a:ext cx="7343249" cy="3837401"/>
          </a:xfrm>
          <a:prstGeom prst="rect">
            <a:avLst/>
          </a:prstGeom>
        </p:spPr>
      </p:pic>
    </p:spTree>
    <p:extLst>
      <p:ext uri="{BB962C8B-B14F-4D97-AF65-F5344CB8AC3E}">
        <p14:creationId xmlns:p14="http://schemas.microsoft.com/office/powerpoint/2010/main" val="262402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Diagnostics – CloudWatch insights</a:t>
            </a:r>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47</a:t>
            </a:fld>
            <a:endParaRPr lang="en-US"/>
          </a:p>
        </p:txBody>
      </p:sp>
      <p:sp>
        <p:nvSpPr>
          <p:cNvPr id="8" name="TextBox 7">
            <a:extLst>
              <a:ext uri="{FF2B5EF4-FFF2-40B4-BE49-F238E27FC236}">
                <a16:creationId xmlns:a16="http://schemas.microsoft.com/office/drawing/2014/main" id="{20808F53-AC25-4FE3-86B2-C7B58E8ECBBB}"/>
              </a:ext>
            </a:extLst>
          </p:cNvPr>
          <p:cNvSpPr txBox="1"/>
          <p:nvPr/>
        </p:nvSpPr>
        <p:spPr>
          <a:xfrm>
            <a:off x="3200400" y="234315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7" name="Picture 9" descr="A screenshot of a cell phone&#10;&#10;Description generated with very high confidence">
            <a:extLst>
              <a:ext uri="{FF2B5EF4-FFF2-40B4-BE49-F238E27FC236}">
                <a16:creationId xmlns:a16="http://schemas.microsoft.com/office/drawing/2014/main" id="{F64AE53F-3DF7-4AC0-A712-B483DEA5C286}"/>
              </a:ext>
            </a:extLst>
          </p:cNvPr>
          <p:cNvPicPr>
            <a:picLocks noChangeAspect="1"/>
          </p:cNvPicPr>
          <p:nvPr/>
        </p:nvPicPr>
        <p:blipFill>
          <a:blip r:embed="rId2"/>
          <a:stretch>
            <a:fillRect/>
          </a:stretch>
        </p:blipFill>
        <p:spPr>
          <a:xfrm>
            <a:off x="332381" y="1116244"/>
            <a:ext cx="8209264" cy="3009182"/>
          </a:xfrm>
          <a:prstGeom prst="rect">
            <a:avLst/>
          </a:prstGeom>
        </p:spPr>
      </p:pic>
    </p:spTree>
    <p:extLst>
      <p:ext uri="{BB962C8B-B14F-4D97-AF65-F5344CB8AC3E}">
        <p14:creationId xmlns:p14="http://schemas.microsoft.com/office/powerpoint/2010/main" val="2734359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US"/>
              <a:t>DIAGNOSTICS – CLOUDWATCH INSIGHTS</a:t>
            </a:r>
          </a:p>
          <a:p>
            <a:endParaRPr lang="en-US"/>
          </a:p>
        </p:txBody>
      </p:sp>
      <p:sp>
        <p:nvSpPr>
          <p:cNvPr id="3" name="Footer Placeholder 2"/>
          <p:cNvSpPr>
            <a:spLocks noGrp="1"/>
          </p:cNvSpPr>
          <p:nvPr>
            <p:ph type="ftr" sz="quarter" idx="10"/>
          </p:nvPr>
        </p:nvSpPr>
        <p:spPr/>
        <p:txBody>
          <a:bodyPr/>
          <a:lstStyle/>
          <a:p>
            <a:pPr algn="ctr"/>
            <a:r>
              <a:rPr lang="en-US" cap="all">
                <a:solidFill>
                  <a:srgbClr val="A6A6A6"/>
                </a:solidFill>
                <a:latin typeface="Franklin Gothic Medium" panose="020B0603020102020204" pitchFamily="34" charset="0"/>
                <a:cs typeface="Franklin Gothic Medium" panose="020B0603020102020204" pitchFamily="34" charset="0"/>
              </a:rPr>
              <a:t>Drupal 8 Hosting on AWS</a:t>
            </a:r>
            <a:endParaRPr lang="en-US"/>
          </a:p>
        </p:txBody>
      </p:sp>
      <p:sp>
        <p:nvSpPr>
          <p:cNvPr id="4" name="Slide Number Placeholder 3"/>
          <p:cNvSpPr>
            <a:spLocks noGrp="1"/>
          </p:cNvSpPr>
          <p:nvPr>
            <p:ph type="sldNum" sz="quarter" idx="11"/>
          </p:nvPr>
        </p:nvSpPr>
        <p:spPr/>
        <p:txBody>
          <a:bodyPr/>
          <a:lstStyle/>
          <a:p>
            <a:fld id="{8C643806-CA3A-2345-86A9-8492AD97AE76}" type="slidenum">
              <a:rPr lang="en-US" smtClean="0"/>
              <a:pPr/>
              <a:t>48</a:t>
            </a:fld>
            <a:endParaRPr lang="en-US"/>
          </a:p>
        </p:txBody>
      </p:sp>
      <p:pic>
        <p:nvPicPr>
          <p:cNvPr id="12" name="Picture 12" descr="A screenshot of a social media post&#10;&#10;Description generated with very high confidence">
            <a:extLst>
              <a:ext uri="{FF2B5EF4-FFF2-40B4-BE49-F238E27FC236}">
                <a16:creationId xmlns:a16="http://schemas.microsoft.com/office/drawing/2014/main" id="{E83A9E35-38CE-49E8-8239-8C5FE3B2D34C}"/>
              </a:ext>
            </a:extLst>
          </p:cNvPr>
          <p:cNvPicPr>
            <a:picLocks noChangeAspect="1"/>
          </p:cNvPicPr>
          <p:nvPr/>
        </p:nvPicPr>
        <p:blipFill>
          <a:blip r:embed="rId2"/>
          <a:stretch>
            <a:fillRect/>
          </a:stretch>
        </p:blipFill>
        <p:spPr>
          <a:xfrm>
            <a:off x="346406" y="1082045"/>
            <a:ext cx="8412620" cy="3196788"/>
          </a:xfrm>
          <a:prstGeom prst="rect">
            <a:avLst/>
          </a:prstGeom>
        </p:spPr>
      </p:pic>
    </p:spTree>
    <p:extLst>
      <p:ext uri="{BB962C8B-B14F-4D97-AF65-F5344CB8AC3E}">
        <p14:creationId xmlns:p14="http://schemas.microsoft.com/office/powerpoint/2010/main" val="1891443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a:t>Q&amp;A</a:t>
            </a:r>
          </a:p>
        </p:txBody>
      </p:sp>
      <p:cxnSp>
        <p:nvCxnSpPr>
          <p:cNvPr id="4" name="Straight Connector 3"/>
          <p:cNvCxnSpPr/>
          <p:nvPr/>
        </p:nvCxnSpPr>
        <p:spPr>
          <a:xfrm>
            <a:off x="838200" y="2876550"/>
            <a:ext cx="533400" cy="0"/>
          </a:xfrm>
          <a:prstGeom prst="line">
            <a:avLst/>
          </a:prstGeom>
          <a:ln w="76200" cmpd="sng">
            <a:solidFill>
              <a:srgbClr val="EC5E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1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5</a:t>
            </a:fld>
            <a:endParaRPr lang="en-US"/>
          </a:p>
        </p:txBody>
      </p:sp>
      <p:sp>
        <p:nvSpPr>
          <p:cNvPr id="7" name="Text Placeholder 6"/>
          <p:cNvSpPr>
            <a:spLocks noGrp="1"/>
          </p:cNvSpPr>
          <p:nvPr>
            <p:ph type="body" sz="quarter" idx="12"/>
          </p:nvPr>
        </p:nvSpPr>
        <p:spPr>
          <a:xfrm>
            <a:off x="228600" y="800100"/>
            <a:ext cx="4800600" cy="2819400"/>
          </a:xfrm>
        </p:spPr>
        <p:txBody>
          <a:bodyPr vert="horz" anchor="t"/>
          <a:lstStyle/>
          <a:p>
            <a:pPr>
              <a:buChar char="•"/>
            </a:pPr>
            <a:r>
              <a:rPr lang="en-US" dirty="0"/>
              <a:t>Hosting Drupal solutions on AWS</a:t>
            </a:r>
          </a:p>
          <a:p>
            <a:pPr>
              <a:buChar char="•"/>
            </a:pPr>
            <a:r>
              <a:rPr lang="en-US" dirty="0"/>
              <a:t>Environment setup</a:t>
            </a:r>
          </a:p>
          <a:p>
            <a:pPr>
              <a:buChar char="•"/>
            </a:pPr>
            <a:r>
              <a:rPr lang="en-US" dirty="0"/>
              <a:t>Development workflow</a:t>
            </a:r>
          </a:p>
          <a:p>
            <a:pPr>
              <a:buChar char="•"/>
            </a:pPr>
            <a:r>
              <a:rPr lang="en-US" dirty="0"/>
              <a:t>Deployment</a:t>
            </a:r>
          </a:p>
          <a:p>
            <a:pPr>
              <a:buChar char="•"/>
            </a:pPr>
            <a:r>
              <a:rPr lang="en-US" dirty="0"/>
              <a:t>Additional components</a:t>
            </a:r>
          </a:p>
          <a:p>
            <a:endParaRPr lang="en-US" dirty="0"/>
          </a:p>
          <a:p>
            <a:endParaRPr lang="en-US" dirty="0"/>
          </a:p>
          <a:p>
            <a:endParaRPr lang="en-US" dirty="0"/>
          </a:p>
          <a:p>
            <a:endParaRPr lang="en-US" dirty="0"/>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What we’ll cover</a:t>
            </a:r>
          </a:p>
        </p:txBody>
      </p:sp>
      <p:sp>
        <p:nvSpPr>
          <p:cNvPr id="8" name="Footer Placeholder 7"/>
          <p:cNvSpPr>
            <a:spLocks noGrp="1"/>
          </p:cNvSpPr>
          <p:nvPr>
            <p:ph type="ftr" sz="quarter" idx="10"/>
          </p:nvPr>
        </p:nvSpPr>
        <p:spPr/>
        <p:txBody>
          <a:bodyPr/>
          <a:lstStyle/>
          <a:p>
            <a:r>
              <a:rPr lang="en-US"/>
              <a:t>Drupal 8 Hosting on AWS</a:t>
            </a:r>
          </a:p>
        </p:txBody>
      </p:sp>
    </p:spTree>
    <p:extLst>
      <p:ext uri="{BB962C8B-B14F-4D97-AF65-F5344CB8AC3E}">
        <p14:creationId xmlns:p14="http://schemas.microsoft.com/office/powerpoint/2010/main" val="3766069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BE503E-D8ED-7141-A85B-3D3EEB4B22EF}"/>
              </a:ext>
            </a:extLst>
          </p:cNvPr>
          <p:cNvSpPr txBox="1"/>
          <p:nvPr/>
        </p:nvSpPr>
        <p:spPr>
          <a:xfrm>
            <a:off x="0" y="4497169"/>
            <a:ext cx="3573414" cy="646331"/>
          </a:xfrm>
          <a:prstGeom prst="rect">
            <a:avLst/>
          </a:prstGeom>
          <a:noFill/>
        </p:spPr>
        <p:txBody>
          <a:bodyPr wrap="none" rtlCol="0">
            <a:spAutoFit/>
          </a:bodyPr>
          <a:lstStyle/>
          <a:p>
            <a:r>
              <a:rPr lang="en-US" dirty="0">
                <a:solidFill>
                  <a:schemeClr val="tx1">
                    <a:lumMod val="50000"/>
                    <a:lumOff val="50000"/>
                  </a:schemeClr>
                </a:solidFill>
              </a:rPr>
              <a:t>Jonathan “Jack” Franks</a:t>
            </a:r>
          </a:p>
          <a:p>
            <a:r>
              <a:rPr lang="en-US" dirty="0" err="1">
                <a:solidFill>
                  <a:schemeClr val="tx1">
                    <a:lumMod val="50000"/>
                    <a:lumOff val="50000"/>
                  </a:schemeClr>
                </a:solidFill>
              </a:rPr>
              <a:t>Jonathan.franks@breaktech.com</a:t>
            </a:r>
            <a:endParaRPr lang="en-US" dirty="0">
              <a:solidFill>
                <a:schemeClr val="tx1">
                  <a:lumMod val="50000"/>
                  <a:lumOff val="50000"/>
                </a:schemeClr>
              </a:solidFill>
            </a:endParaRPr>
          </a:p>
        </p:txBody>
      </p:sp>
      <p:sp>
        <p:nvSpPr>
          <p:cNvPr id="3" name="TextBox 2">
            <a:extLst>
              <a:ext uri="{FF2B5EF4-FFF2-40B4-BE49-F238E27FC236}">
                <a16:creationId xmlns:a16="http://schemas.microsoft.com/office/drawing/2014/main" id="{8E7289DF-7F23-0C42-AA61-B5308BA06B12}"/>
              </a:ext>
            </a:extLst>
          </p:cNvPr>
          <p:cNvSpPr txBox="1"/>
          <p:nvPr/>
        </p:nvSpPr>
        <p:spPr>
          <a:xfrm>
            <a:off x="5570588" y="4497168"/>
            <a:ext cx="3547766" cy="646331"/>
          </a:xfrm>
          <a:prstGeom prst="rect">
            <a:avLst/>
          </a:prstGeom>
          <a:noFill/>
        </p:spPr>
        <p:txBody>
          <a:bodyPr wrap="none" rtlCol="0">
            <a:spAutoFit/>
          </a:bodyPr>
          <a:lstStyle/>
          <a:p>
            <a:pPr algn="r"/>
            <a:r>
              <a:rPr lang="en-US" dirty="0">
                <a:solidFill>
                  <a:schemeClr val="tx1">
                    <a:lumMod val="50000"/>
                    <a:lumOff val="50000"/>
                  </a:schemeClr>
                </a:solidFill>
              </a:rPr>
              <a:t>Michael Wagner</a:t>
            </a:r>
          </a:p>
          <a:p>
            <a:pPr algn="r"/>
            <a:r>
              <a:rPr lang="en-US" dirty="0" err="1">
                <a:solidFill>
                  <a:schemeClr val="tx1">
                    <a:lumMod val="50000"/>
                    <a:lumOff val="50000"/>
                  </a:schemeClr>
                </a:solidFill>
              </a:rPr>
              <a:t>michael.wagner@breaktech.com</a:t>
            </a:r>
            <a:endParaRPr lang="en-US" dirty="0">
              <a:solidFill>
                <a:schemeClr val="tx1">
                  <a:lumMod val="50000"/>
                  <a:lumOff val="50000"/>
                </a:schemeClr>
              </a:solidFill>
            </a:endParaRPr>
          </a:p>
        </p:txBody>
      </p:sp>
      <p:sp>
        <p:nvSpPr>
          <p:cNvPr id="4" name="TextBox 3">
            <a:extLst>
              <a:ext uri="{FF2B5EF4-FFF2-40B4-BE49-F238E27FC236}">
                <a16:creationId xmlns:a16="http://schemas.microsoft.com/office/drawing/2014/main" id="{45BBBF2B-C39A-E94A-918B-E83A5AAF8573}"/>
              </a:ext>
            </a:extLst>
          </p:cNvPr>
          <p:cNvSpPr txBox="1"/>
          <p:nvPr/>
        </p:nvSpPr>
        <p:spPr>
          <a:xfrm>
            <a:off x="6933138" y="0"/>
            <a:ext cx="2210862" cy="646331"/>
          </a:xfrm>
          <a:prstGeom prst="rect">
            <a:avLst/>
          </a:prstGeom>
          <a:noFill/>
        </p:spPr>
        <p:txBody>
          <a:bodyPr wrap="none" rtlCol="0">
            <a:spAutoFit/>
          </a:bodyPr>
          <a:lstStyle/>
          <a:p>
            <a:r>
              <a:rPr lang="en-US" dirty="0">
                <a:solidFill>
                  <a:schemeClr val="tx1">
                    <a:lumMod val="50000"/>
                    <a:lumOff val="50000"/>
                  </a:schemeClr>
                </a:solidFill>
              </a:rPr>
              <a:t>Session feedback</a:t>
            </a:r>
          </a:p>
          <a:p>
            <a:r>
              <a:rPr lang="en-US" dirty="0">
                <a:solidFill>
                  <a:schemeClr val="tx1">
                    <a:lumMod val="50000"/>
                    <a:lumOff val="50000"/>
                  </a:schemeClr>
                </a:solidFill>
              </a:rPr>
              <a:t>http://</a:t>
            </a:r>
            <a:r>
              <a:rPr lang="en-US" dirty="0" err="1">
                <a:solidFill>
                  <a:schemeClr val="tx1">
                    <a:lumMod val="50000"/>
                    <a:lumOff val="50000"/>
                  </a:schemeClr>
                </a:solidFill>
              </a:rPr>
              <a:t>mid.camp</a:t>
            </a:r>
            <a:r>
              <a:rPr lang="en-US" dirty="0">
                <a:solidFill>
                  <a:schemeClr val="tx1">
                    <a:lumMod val="50000"/>
                    <a:lumOff val="50000"/>
                  </a:schemeClr>
                </a:solidFill>
              </a:rPr>
              <a:t>/266</a:t>
            </a:r>
          </a:p>
        </p:txBody>
      </p:sp>
      <p:sp>
        <p:nvSpPr>
          <p:cNvPr id="5" name="TextBox 4">
            <a:extLst>
              <a:ext uri="{FF2B5EF4-FFF2-40B4-BE49-F238E27FC236}">
                <a16:creationId xmlns:a16="http://schemas.microsoft.com/office/drawing/2014/main" id="{B8E5BAA1-BA10-8640-ABDF-D10D617B54AC}"/>
              </a:ext>
            </a:extLst>
          </p:cNvPr>
          <p:cNvSpPr txBox="1"/>
          <p:nvPr/>
        </p:nvSpPr>
        <p:spPr>
          <a:xfrm>
            <a:off x="25648" y="0"/>
            <a:ext cx="2941896" cy="369332"/>
          </a:xfrm>
          <a:prstGeom prst="rect">
            <a:avLst/>
          </a:prstGeom>
          <a:noFill/>
        </p:spPr>
        <p:txBody>
          <a:bodyPr wrap="none" rtlCol="0">
            <a:spAutoFit/>
          </a:bodyPr>
          <a:lstStyle/>
          <a:p>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https://www.breaktech.com</a:t>
            </a:r>
            <a:endParaRPr lang="en-US" dirty="0">
              <a:solidFill>
                <a:schemeClr val="tx1">
                  <a:lumMod val="50000"/>
                  <a:lumOff val="50000"/>
                </a:schemeClr>
              </a:solidFill>
            </a:endParaRPr>
          </a:p>
        </p:txBody>
      </p:sp>
    </p:spTree>
    <p:extLst>
      <p:ext uri="{BB962C8B-B14F-4D97-AF65-F5344CB8AC3E}">
        <p14:creationId xmlns:p14="http://schemas.microsoft.com/office/powerpoint/2010/main" val="355367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6</a:t>
            </a:fld>
            <a:endParaRPr lang="en-US"/>
          </a:p>
        </p:txBody>
      </p:sp>
      <p:sp>
        <p:nvSpPr>
          <p:cNvPr id="7" name="Text Placeholder 6"/>
          <p:cNvSpPr>
            <a:spLocks noGrp="1"/>
          </p:cNvSpPr>
          <p:nvPr>
            <p:ph type="body" sz="quarter" idx="12"/>
          </p:nvPr>
        </p:nvSpPr>
        <p:spPr>
          <a:xfrm>
            <a:off x="228600" y="800100"/>
            <a:ext cx="8686800" cy="2819400"/>
          </a:xfrm>
        </p:spPr>
        <p:txBody>
          <a:bodyPr vert="horz" anchor="t"/>
          <a:lstStyle/>
          <a:p>
            <a:pPr>
              <a:buChar char="•"/>
            </a:pPr>
            <a:r>
              <a:rPr lang="en-US" dirty="0"/>
              <a:t>This is more of a how-to than a why-should-I. This is how we do it and why we do it, not convincing you why you should do it.</a:t>
            </a:r>
          </a:p>
          <a:p>
            <a:pPr>
              <a:buChar char="•"/>
            </a:pPr>
            <a:r>
              <a:rPr lang="en-US" dirty="0"/>
              <a:t>The platform hosts are great for most sites, but we had specific needs.</a:t>
            </a:r>
          </a:p>
          <a:p>
            <a:pPr>
              <a:buChar char="•"/>
            </a:pPr>
            <a:r>
              <a:rPr lang="en-US" dirty="0"/>
              <a:t>In-depth comparison of AWS hosting vs platform hosting.</a:t>
            </a:r>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What we won’t cover</a:t>
            </a:r>
          </a:p>
        </p:txBody>
      </p:sp>
      <p:sp>
        <p:nvSpPr>
          <p:cNvPr id="8" name="Footer Placeholder 7"/>
          <p:cNvSpPr>
            <a:spLocks noGrp="1"/>
          </p:cNvSpPr>
          <p:nvPr>
            <p:ph type="ftr" sz="quarter" idx="10"/>
          </p:nvPr>
        </p:nvSpPr>
        <p:spPr/>
        <p:txBody>
          <a:bodyPr/>
          <a:lstStyle/>
          <a:p>
            <a:r>
              <a:rPr lang="en-US"/>
              <a:t>Drupal 8 Hosting on AWS</a:t>
            </a:r>
          </a:p>
        </p:txBody>
      </p:sp>
    </p:spTree>
    <p:extLst>
      <p:ext uri="{BB962C8B-B14F-4D97-AF65-F5344CB8AC3E}">
        <p14:creationId xmlns:p14="http://schemas.microsoft.com/office/powerpoint/2010/main" val="360488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4000" cap="none">
                <a:solidFill>
                  <a:schemeClr val="bg1"/>
                </a:solidFill>
              </a:rPr>
              <a:t>Why Self Hosting?</a:t>
            </a:r>
          </a:p>
        </p:txBody>
      </p:sp>
      <p:cxnSp>
        <p:nvCxnSpPr>
          <p:cNvPr id="5" name="Straight Connector 4"/>
          <p:cNvCxnSpPr/>
          <p:nvPr/>
        </p:nvCxnSpPr>
        <p:spPr>
          <a:xfrm>
            <a:off x="838200" y="2876550"/>
            <a:ext cx="533400" cy="0"/>
          </a:xfrm>
          <a:prstGeom prst="line">
            <a:avLst/>
          </a:prstGeom>
          <a:ln w="76200" cmpd="sng">
            <a:solidFill>
              <a:srgbClr val="EC5E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54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8</a:t>
            </a:fld>
            <a:endParaRPr lang="en-US"/>
          </a:p>
        </p:txBody>
      </p:sp>
      <p:sp>
        <p:nvSpPr>
          <p:cNvPr id="7" name="Text Placeholder 6"/>
          <p:cNvSpPr>
            <a:spLocks noGrp="1"/>
          </p:cNvSpPr>
          <p:nvPr>
            <p:ph type="body" sz="quarter" idx="12"/>
          </p:nvPr>
        </p:nvSpPr>
        <p:spPr>
          <a:xfrm>
            <a:off x="381000" y="800100"/>
            <a:ext cx="7924800" cy="914400"/>
          </a:xfrm>
        </p:spPr>
        <p:txBody>
          <a:bodyPr/>
          <a:lstStyle/>
          <a:p>
            <a:pPr marL="0" indent="0">
              <a:buNone/>
            </a:pPr>
            <a:r>
              <a:rPr lang="en-US"/>
              <a:t>We do lose some of the niceties like push-button deployments, but we needed more flexibility than the big Drupal cloud hosts could give us.</a:t>
            </a:r>
          </a:p>
          <a:p>
            <a:endParaRPr lang="en-US"/>
          </a:p>
          <a:p>
            <a:pPr marL="0" indent="0">
              <a:buNone/>
            </a:pPr>
            <a:endParaRPr lang="en-US"/>
          </a:p>
          <a:p>
            <a:endParaRPr lang="en-US"/>
          </a:p>
          <a:p>
            <a:endParaRPr lang="en-US"/>
          </a:p>
          <a:p>
            <a:endParaRPr lang="en-US"/>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Why AWS over cloud hosting?</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
        <p:nvSpPr>
          <p:cNvPr id="9" name="Text Placeholder 6">
            <a:extLst>
              <a:ext uri="{FF2B5EF4-FFF2-40B4-BE49-F238E27FC236}">
                <a16:creationId xmlns:a16="http://schemas.microsoft.com/office/drawing/2014/main" id="{2D33AB47-BD92-C941-9A5B-3B05C742C091}"/>
              </a:ext>
            </a:extLst>
          </p:cNvPr>
          <p:cNvSpPr txBox="1">
            <a:spLocks/>
          </p:cNvSpPr>
          <p:nvPr/>
        </p:nvSpPr>
        <p:spPr>
          <a:xfrm>
            <a:off x="685800" y="1352550"/>
            <a:ext cx="7924800" cy="3181350"/>
          </a:xfrm>
          <a:prstGeom prst="rect">
            <a:avLst/>
          </a:prstGeom>
        </p:spPr>
        <p:txBody>
          <a:bodyPr vert="horz" anchor="t"/>
          <a:lstStyle>
            <a:lvl1pPr marL="342900" indent="-342900" algn="l" defTabSz="457200" rtl="0" eaLnBrk="1" latinLnBrk="0" hangingPunct="1">
              <a:spcBef>
                <a:spcPct val="20000"/>
              </a:spcBef>
              <a:buFont typeface="+mj-lt"/>
              <a:buAutoNum type="arabicPeriod"/>
              <a:defRPr sz="1600" b="0" kern="1200">
                <a:solidFill>
                  <a:schemeClr val="tx1">
                    <a:lumMod val="65000"/>
                    <a:lumOff val="35000"/>
                  </a:schemeClr>
                </a:solidFill>
                <a:latin typeface="Franklin Gothic Book"/>
                <a:ea typeface="+mn-ea"/>
                <a:cs typeface="Franklin Gothic Book"/>
              </a:defRPr>
            </a:lvl1pPr>
            <a:lvl2pPr marL="457200" indent="0" algn="l" defTabSz="457200" rtl="0" eaLnBrk="1" latinLnBrk="0" hangingPunct="1">
              <a:spcBef>
                <a:spcPct val="20000"/>
              </a:spcBef>
              <a:buFont typeface="+mj-lt"/>
              <a:buNone/>
              <a:defRPr sz="2800" kern="1200">
                <a:solidFill>
                  <a:schemeClr val="tx1">
                    <a:lumMod val="65000"/>
                    <a:lumOff val="35000"/>
                  </a:schemeClr>
                </a:solidFill>
                <a:latin typeface="+mn-lt"/>
                <a:ea typeface="+mn-ea"/>
                <a:cs typeface="+mn-cs"/>
              </a:defRPr>
            </a:lvl2pPr>
            <a:lvl3pPr marL="914400" indent="0" algn="l" defTabSz="457200" rtl="0" eaLnBrk="1" latinLnBrk="0" hangingPunct="1">
              <a:spcBef>
                <a:spcPct val="20000"/>
              </a:spcBef>
              <a:buFont typeface="+mj-lt"/>
              <a:buNone/>
              <a:defRPr sz="2400" kern="1200">
                <a:solidFill>
                  <a:schemeClr val="tx1">
                    <a:lumMod val="65000"/>
                    <a:lumOff val="35000"/>
                  </a:schemeClr>
                </a:solidFill>
                <a:latin typeface="+mn-lt"/>
                <a:ea typeface="+mn-ea"/>
                <a:cs typeface="+mn-cs"/>
              </a:defRPr>
            </a:lvl3pPr>
            <a:lvl4pPr marL="1371600" indent="0" algn="l" defTabSz="457200" rtl="0" eaLnBrk="1" latinLnBrk="0" hangingPunct="1">
              <a:spcBef>
                <a:spcPct val="20000"/>
              </a:spcBef>
              <a:buFont typeface="+mj-lt"/>
              <a:buNone/>
              <a:defRPr sz="2000" kern="1200">
                <a:solidFill>
                  <a:schemeClr val="tx1">
                    <a:lumMod val="65000"/>
                    <a:lumOff val="35000"/>
                  </a:schemeClr>
                </a:solidFill>
                <a:latin typeface="+mn-lt"/>
                <a:ea typeface="+mn-ea"/>
                <a:cs typeface="+mn-cs"/>
              </a:defRPr>
            </a:lvl4pPr>
            <a:lvl5pPr marL="1828800" indent="0" algn="l" defTabSz="457200" rtl="0" eaLnBrk="1" latinLnBrk="0" hangingPunct="1">
              <a:spcBef>
                <a:spcPct val="20000"/>
              </a:spcBef>
              <a:buFont typeface="+mj-lt"/>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Integration with non-Drupal apps like Tao.</a:t>
            </a:r>
          </a:p>
          <a:p>
            <a:pPr>
              <a:buFont typeface="Arial" panose="020B0604020202020204" pitchFamily="34" charset="0"/>
              <a:buChar char="•"/>
            </a:pPr>
            <a:r>
              <a:rPr lang="en-US" dirty="0"/>
              <a:t>Consistency of underlying servers, backups, etc. across all applications.</a:t>
            </a:r>
          </a:p>
          <a:p>
            <a:pPr>
              <a:buFont typeface="Arial" panose="020B0604020202020204" pitchFamily="34" charset="0"/>
              <a:buChar char="•"/>
            </a:pPr>
            <a:r>
              <a:rPr lang="en-US" dirty="0"/>
              <a:t>3</a:t>
            </a:r>
            <a:r>
              <a:rPr lang="en-US" baseline="30000" dirty="0"/>
              <a:t>rd</a:t>
            </a:r>
            <a:r>
              <a:rPr lang="en-US" dirty="0"/>
              <a:t> party config and infra management tools like Chef and Terraform.</a:t>
            </a:r>
          </a:p>
          <a:p>
            <a:pPr>
              <a:buFont typeface="Arial" panose="020B0604020202020204" pitchFamily="34" charset="0"/>
              <a:buChar char="•"/>
            </a:pPr>
            <a:r>
              <a:rPr lang="en-US" dirty="0"/>
              <a:t>Customizing the environment for tools and extensions that aren’t always available.</a:t>
            </a:r>
          </a:p>
          <a:p>
            <a:pPr>
              <a:buFont typeface="Arial" panose="020B0604020202020204" pitchFamily="34" charset="0"/>
              <a:buChar char="•"/>
            </a:pPr>
            <a:r>
              <a:rPr lang="en-US" dirty="0"/>
              <a:t>The ability to use our preferred versions of additional services like </a:t>
            </a:r>
            <a:r>
              <a:rPr lang="en-US" dirty="0" err="1"/>
              <a:t>Solr</a:t>
            </a:r>
            <a:r>
              <a:rPr lang="en-US" dirty="0"/>
              <a:t>.</a:t>
            </a:r>
          </a:p>
          <a:p>
            <a:pPr>
              <a:buFont typeface="Arial" panose="020B0604020202020204" pitchFamily="34" charset="0"/>
              <a:buChar char="•"/>
            </a:pPr>
            <a:r>
              <a:rPr lang="en-US" dirty="0"/>
              <a:t>Use our own git repos with pull requests.</a:t>
            </a:r>
          </a:p>
          <a:p>
            <a:pPr>
              <a:buFont typeface="Arial" panose="020B0604020202020204" pitchFamily="34" charset="0"/>
              <a:buChar char="•"/>
            </a:pPr>
            <a:r>
              <a:rPr lang="en-US" dirty="0"/>
              <a:t>Fine tune scalability during heavy use periods.</a:t>
            </a:r>
          </a:p>
          <a:p>
            <a:pPr>
              <a:buFont typeface="Arial" panose="020B0604020202020204" pitchFamily="34" charset="0"/>
              <a:buChar char="•"/>
            </a:pPr>
            <a:r>
              <a:rPr lang="en-US" dirty="0"/>
              <a:t>Cost control.</a:t>
            </a:r>
          </a:p>
          <a:p>
            <a:pPr>
              <a:buFont typeface="Arial" panose="020B0604020202020204" pitchFamily="34" charset="0"/>
              <a:buChar char="•"/>
            </a:pPr>
            <a:r>
              <a:rPr lang="en-US" dirty="0"/>
              <a:t>Storage and backups.</a:t>
            </a:r>
          </a:p>
          <a:p>
            <a:pPr>
              <a:buFont typeface="Arial" panose="020B0604020202020204" pitchFamily="34" charset="0"/>
              <a:buChar char="•"/>
            </a:pPr>
            <a:r>
              <a:rPr lang="en-US" dirty="0"/>
              <a:t>Log aggregation and alarms.</a:t>
            </a:r>
          </a:p>
          <a:p>
            <a:pPr>
              <a:buFont typeface="Arial" panose="020B0604020202020204" pitchFamily="34" charset="0"/>
              <a:buChar char="•"/>
            </a:pPr>
            <a:r>
              <a:rPr lang="en-US" dirty="0"/>
              <a:t>Firewall and network security.</a:t>
            </a:r>
          </a:p>
          <a:p>
            <a:endParaRPr lang="en-US" dirty="0"/>
          </a:p>
        </p:txBody>
      </p:sp>
    </p:spTree>
    <p:extLst>
      <p:ext uri="{BB962C8B-B14F-4D97-AF65-F5344CB8AC3E}">
        <p14:creationId xmlns:p14="http://schemas.microsoft.com/office/powerpoint/2010/main" val="27293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fld id="{8C643806-CA3A-2345-86A9-8492AD97AE76}" type="slidenum">
              <a:rPr lang="en-US" smtClean="0"/>
              <a:pPr/>
              <a:t>9</a:t>
            </a:fld>
            <a:endParaRPr lang="en-US"/>
          </a:p>
        </p:txBody>
      </p:sp>
      <p:sp>
        <p:nvSpPr>
          <p:cNvPr id="7" name="Text Placeholder 6"/>
          <p:cNvSpPr>
            <a:spLocks noGrp="1"/>
          </p:cNvSpPr>
          <p:nvPr>
            <p:ph type="body" sz="quarter" idx="12"/>
          </p:nvPr>
        </p:nvSpPr>
        <p:spPr>
          <a:xfrm>
            <a:off x="381000" y="800100"/>
            <a:ext cx="7924800" cy="1842319"/>
          </a:xfrm>
        </p:spPr>
        <p:txBody>
          <a:bodyPr vert="horz" anchor="t"/>
          <a:lstStyle/>
          <a:p>
            <a:pPr marL="285750" indent="-285750">
              <a:buFont typeface="Arial"/>
              <a:buChar char="•"/>
            </a:pPr>
            <a:r>
              <a:rPr lang="en-US"/>
              <a:t>Control cost by sizing server capacity and components on a schedule or on load change.</a:t>
            </a:r>
          </a:p>
          <a:p>
            <a:pPr marL="285750" indent="-285750">
              <a:buFont typeface="Arial"/>
              <a:buChar char="•"/>
            </a:pPr>
            <a:r>
              <a:rPr lang="en-US"/>
              <a:t>Use of EC2 and RDS reserved instances aggregated across projects to drive costs down</a:t>
            </a:r>
          </a:p>
          <a:p>
            <a:pPr marL="285750" indent="-285750">
              <a:buFont typeface="Arial"/>
              <a:buChar char="•"/>
            </a:pPr>
            <a:r>
              <a:rPr lang="en-US"/>
              <a:t>Centralized billing of multiple project accounts</a:t>
            </a:r>
          </a:p>
          <a:p>
            <a:pPr marL="285750" indent="-285750">
              <a:buFont typeface="Arial"/>
              <a:buChar char="•"/>
            </a:pPr>
            <a:endParaRPr lang="en-US"/>
          </a:p>
        </p:txBody>
      </p:sp>
      <p:sp>
        <p:nvSpPr>
          <p:cNvPr id="4" name="Title 3"/>
          <p:cNvSpPr>
            <a:spLocks noGrp="1"/>
          </p:cNvSpPr>
          <p:nvPr>
            <p:ph type="title"/>
          </p:nvPr>
        </p:nvSpPr>
        <p:spPr>
          <a:prstGeom prst="rect">
            <a:avLst/>
          </a:prstGeom>
        </p:spPr>
        <p:txBody>
          <a:bodyPr/>
          <a:lstStyle/>
          <a:p>
            <a:r>
              <a:rPr lang="en-US">
                <a:latin typeface="Franklin Gothic Medium"/>
                <a:cs typeface="Franklin Gothic Medium"/>
              </a:rPr>
              <a:t>Cost control</a:t>
            </a:r>
          </a:p>
        </p:txBody>
      </p:sp>
      <p:sp>
        <p:nvSpPr>
          <p:cNvPr id="8" name="Footer Placeholder 7"/>
          <p:cNvSpPr>
            <a:spLocks noGrp="1"/>
          </p:cNvSpPr>
          <p:nvPr>
            <p:ph type="ftr" sz="quarter" idx="10"/>
          </p:nvPr>
        </p:nvSpPr>
        <p:spPr/>
        <p:txBody>
          <a:bodyPr/>
          <a:lstStyle/>
          <a:p>
            <a:pPr algn="ctr"/>
            <a:r>
              <a:rPr lang="en-US" sz="1600" cap="all">
                <a:solidFill>
                  <a:srgbClr val="A6A6A6"/>
                </a:solidFill>
                <a:latin typeface="Franklin Gothic Medium" panose="020B0603020102020204" pitchFamily="34" charset="0"/>
                <a:cs typeface="Franklin Gothic Medium" panose="020B0603020102020204" pitchFamily="34" charset="0"/>
              </a:rPr>
              <a:t>Drupal 8 Hosting on AWS</a:t>
            </a:r>
            <a:endParaRPr lang="en-US" sz="1600"/>
          </a:p>
          <a:p>
            <a:pPr algn="ctr"/>
            <a:endParaRPr lang="en-US" sz="1600">
              <a:solidFill>
                <a:schemeClr val="bg1">
                  <a:lumMod val="75000"/>
                </a:schemeClr>
              </a:solidFill>
              <a:latin typeface="+mj-lt"/>
            </a:endParaRPr>
          </a:p>
        </p:txBody>
      </p:sp>
    </p:spTree>
    <p:extLst>
      <p:ext uri="{BB962C8B-B14F-4D97-AF65-F5344CB8AC3E}">
        <p14:creationId xmlns:p14="http://schemas.microsoft.com/office/powerpoint/2010/main" val="2325094258"/>
      </p:ext>
    </p:extLst>
  </p:cSld>
  <p:clrMapOvr>
    <a:masterClrMapping/>
  </p:clrMapOvr>
</p:sld>
</file>

<file path=ppt/theme/theme1.xml><?xml version="1.0" encoding="utf-8"?>
<a:theme xmlns:a="http://schemas.openxmlformats.org/drawingml/2006/main" name="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Footer">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C5E2E"/>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a:solidFill>
            <a:schemeClr val="accent1">
              <a:lumMod val="40000"/>
              <a:lumOff val="60000"/>
            </a:schemeClr>
          </a:solidFill>
        </a:ln>
      </a:spPr>
      <a:bodyPr rtlCol="0" anchor="ctr"/>
      <a:lstStyle>
        <a:defPPr>
          <a:defRPr sz="1400" dirty="0">
            <a:solidFill>
              <a:srgbClr val="17375E"/>
            </a:solidFill>
          </a:defRPr>
        </a:defPPr>
      </a:lstStyle>
      <a:style>
        <a:lnRef idx="1">
          <a:schemeClr val="accent1"/>
        </a:lnRef>
        <a:fillRef idx="3">
          <a:schemeClr val="accent1"/>
        </a:fillRef>
        <a:effectRef idx="2">
          <a:schemeClr val="accent1"/>
        </a:effectRef>
        <a:fontRef idx="minor">
          <a:schemeClr val="lt1"/>
        </a:fontRef>
      </a:style>
    </a:spDef>
    <a:lnDef>
      <a:spPr>
        <a:ln w="3175" cmpd="sng">
          <a:solidFill>
            <a:schemeClr val="bg1">
              <a:lumMod val="65000"/>
            </a:schemeClr>
          </a:solidFill>
          <a:headEnd type="none"/>
          <a:tailEnd type="triangle"/>
        </a:ln>
        <a:effectLst/>
      </a:spPr>
      <a:bodyPr/>
      <a:lstStyle/>
      <a:style>
        <a:lnRef idx="2">
          <a:schemeClr val="accent1"/>
        </a:lnRef>
        <a:fillRef idx="0">
          <a:schemeClr val="accent1"/>
        </a:fillRef>
        <a:effectRef idx="1">
          <a:schemeClr val="accent1"/>
        </a:effectRef>
        <a:fontRef idx="minor">
          <a:schemeClr val="tx1"/>
        </a:fontRef>
      </a:style>
    </a:lnDef>
    <a:txDef>
      <a:spPr/>
      <a:bodyPr/>
      <a:lstStyle>
        <a:defPPr>
          <a:defRPr sz="4000" dirty="0">
            <a:solidFill>
              <a:srgbClr val="000000"/>
            </a:solidFill>
            <a:latin typeface="Century Gothic"/>
            <a:cs typeface="Century Gothic"/>
          </a:defRPr>
        </a:defPPr>
      </a:lstStyle>
    </a:txDef>
  </a:objectDefaults>
  <a:extraClrSchemeLst/>
</a:theme>
</file>

<file path=ppt/theme/theme3.xml><?xml version="1.0" encoding="utf-8"?>
<a:theme xmlns:a="http://schemas.openxmlformats.org/drawingml/2006/main" name="Page #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1852</Words>
  <Application>Microsoft Macintosh PowerPoint</Application>
  <PresentationFormat>On-screen Show (16:9)</PresentationFormat>
  <Paragraphs>380</Paragraphs>
  <Slides>50</Slides>
  <Notes>28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50</vt:i4>
      </vt:variant>
    </vt:vector>
  </HeadingPairs>
  <TitlesOfParts>
    <vt:vector size="63" baseType="lpstr">
      <vt:lpstr>Arial</vt:lpstr>
      <vt:lpstr>Arial,Sans-Serif</vt:lpstr>
      <vt:lpstr>Calibri</vt:lpstr>
      <vt:lpstr>Courier</vt:lpstr>
      <vt:lpstr>Franklin Gothic Book</vt:lpstr>
      <vt:lpstr>Franklin Gothic Medium</vt:lpstr>
      <vt:lpstr>Georgia</vt:lpstr>
      <vt:lpstr>Helvetica Neue Bold Condensed</vt:lpstr>
      <vt:lpstr>Lucida Grande</vt:lpstr>
      <vt:lpstr>Times</vt:lpstr>
      <vt:lpstr>Basic</vt:lpstr>
      <vt:lpstr>Full Footer</vt:lpstr>
      <vt:lpstr>Page # Only</vt:lpstr>
      <vt:lpstr>PowerPoint Presentation</vt:lpstr>
      <vt:lpstr>Hosting Drupal 8 on AWS</vt:lpstr>
      <vt:lpstr>Who are we?</vt:lpstr>
      <vt:lpstr>Who are we?</vt:lpstr>
      <vt:lpstr>What we’ll cover</vt:lpstr>
      <vt:lpstr>What we won’t cover</vt:lpstr>
      <vt:lpstr>Why Self Hosting?</vt:lpstr>
      <vt:lpstr>Why AWS over cloud hosting?</vt:lpstr>
      <vt:lpstr>Cost control</vt:lpstr>
      <vt:lpstr>Storage and backups</vt:lpstr>
      <vt:lpstr>Log aggregation and alarms</vt:lpstr>
      <vt:lpstr>Network Security</vt:lpstr>
      <vt:lpstr>Configuration management</vt:lpstr>
      <vt:lpstr>What do we need for a Drupal 8 site?</vt:lpstr>
      <vt:lpstr>What we’ll need</vt:lpstr>
      <vt:lpstr>What is a soloist?</vt:lpstr>
      <vt:lpstr>EC2</vt:lpstr>
      <vt:lpstr>LAMP</vt:lpstr>
      <vt:lpstr>Shared File system</vt:lpstr>
      <vt:lpstr>rds</vt:lpstr>
      <vt:lpstr>Aws certificate manager</vt:lpstr>
      <vt:lpstr>DNS management</vt:lpstr>
      <vt:lpstr>Additional Services</vt:lpstr>
      <vt:lpstr>Environment setup</vt:lpstr>
      <vt:lpstr>INFRASTRUCTURE</vt:lpstr>
      <vt:lpstr>Terraform example</vt:lpstr>
      <vt:lpstr>EC2 setup</vt:lpstr>
      <vt:lpstr>CHef example</vt:lpstr>
      <vt:lpstr>Server and drupal updates</vt:lpstr>
      <vt:lpstr>Rds setup</vt:lpstr>
      <vt:lpstr>Efs/s3 setup</vt:lpstr>
      <vt:lpstr>DRUPAL Cron</vt:lpstr>
      <vt:lpstr>Development workflow</vt:lpstr>
      <vt:lpstr>Development workflow</vt:lpstr>
      <vt:lpstr>Project and environment setup</vt:lpstr>
      <vt:lpstr>Application deployment</vt:lpstr>
      <vt:lpstr>Application deployment</vt:lpstr>
      <vt:lpstr>Server deployment</vt:lpstr>
      <vt:lpstr>Why?</vt:lpstr>
      <vt:lpstr>Auto Scaling</vt:lpstr>
      <vt:lpstr>Auto scaling</vt:lpstr>
      <vt:lpstr>Auto scaling needs</vt:lpstr>
      <vt:lpstr>Auto scaling rules</vt:lpstr>
      <vt:lpstr>Diagnostics</vt:lpstr>
      <vt:lpstr>Logs and alerts</vt:lpstr>
      <vt:lpstr>Diagnostics – CloudWatch dashboard</vt:lpstr>
      <vt:lpstr>Diagnostics – CloudWatch insights</vt:lpstr>
      <vt:lpstr>DIAGNOSTICS – CLOUDWATCH INSIGHTS </vt:lpstr>
      <vt:lpstr>Q&amp;A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Mission</dc:title>
  <dc:creator>Brian Ryback</dc:creator>
  <cp:lastModifiedBy>Jonathan Franks</cp:lastModifiedBy>
  <cp:revision>7</cp:revision>
  <cp:lastPrinted>2013-10-01T21:07:00Z</cp:lastPrinted>
  <dcterms:created xsi:type="dcterms:W3CDTF">2013-09-24T16:33:18Z</dcterms:created>
  <dcterms:modified xsi:type="dcterms:W3CDTF">2019-03-22T19:41:53Z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False</vt:lpwstr>
  </property>
  <property fmtid="{D5CDD505-2E9C-101B-9397-08002B2CF9AE}" pid="5" name="Offisync_UniqueId">
    <vt:lpwstr>64499;19981357</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2013-04-19T13:33:28-0500</vt:lpwstr>
  </property>
  <property fmtid="{D5CDD505-2E9C-101B-9397-08002B2CF9AE}" pid="9" name="Offisync_ProviderName">
    <vt:lpwstr>Central Desktop</vt:lpwstr>
  </property>
</Properties>
</file>